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4"/>
  </p:notesMasterIdLst>
  <p:sldIdLst>
    <p:sldId id="256" r:id="rId3"/>
    <p:sldId id="257" r:id="rId4"/>
    <p:sldId id="258" r:id="rId5"/>
    <p:sldId id="259" r:id="rId6"/>
    <p:sldId id="260" r:id="rId7"/>
    <p:sldId id="261" r:id="rId8"/>
    <p:sldId id="263" r:id="rId9"/>
    <p:sldId id="264" r:id="rId10"/>
    <p:sldId id="265" r:id="rId11"/>
    <p:sldId id="266" r:id="rId12"/>
    <p:sldId id="267" r:id="rId13"/>
    <p:sldId id="277" r:id="rId14"/>
    <p:sldId id="268" r:id="rId15"/>
    <p:sldId id="269" r:id="rId16"/>
    <p:sldId id="270" r:id="rId17"/>
    <p:sldId id="271" r:id="rId18"/>
    <p:sldId id="275" r:id="rId19"/>
    <p:sldId id="276" r:id="rId20"/>
    <p:sldId id="273" r:id="rId21"/>
    <p:sldId id="272" r:id="rId22"/>
    <p:sldId id="274" r:id="rId23"/>
  </p:sldIdLst>
  <p:sldSz cx="9144000" cy="6858000" type="screen4x3"/>
  <p:notesSz cx="6858000"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219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de-DE" sz="3600" b="0" strike="noStrike" spc="-1">
                <a:solidFill>
                  <a:srgbClr val="000000"/>
                </a:solidFill>
                <a:latin typeface="Arial"/>
              </a:rPr>
              <a:t>Folie mittels Klicken verschieben</a:t>
            </a:r>
          </a:p>
        </p:txBody>
      </p:sp>
      <p:sp>
        <p:nvSpPr>
          <p:cNvPr id="89" name="PlaceHolder 2"/>
          <p:cNvSpPr>
            <a:spLocks noGrp="1"/>
          </p:cNvSpPr>
          <p:nvPr>
            <p:ph type="body"/>
          </p:nvPr>
        </p:nvSpPr>
        <p:spPr>
          <a:xfrm>
            <a:off x="756000" y="5078520"/>
            <a:ext cx="6047640" cy="4811040"/>
          </a:xfrm>
          <a:prstGeom prst="rect">
            <a:avLst/>
          </a:prstGeom>
        </p:spPr>
        <p:txBody>
          <a:bodyPr lIns="0" tIns="0" rIns="0" bIns="0">
            <a:noAutofit/>
          </a:bodyPr>
          <a:lstStyle/>
          <a:p>
            <a:r>
              <a:rPr lang="de-DE" sz="2000" b="0" strike="noStrike" spc="-1">
                <a:latin typeface="Arial"/>
              </a:rPr>
              <a:t>Format der Notizen mittels Klicken bearbeiten</a:t>
            </a:r>
          </a:p>
        </p:txBody>
      </p:sp>
      <p:sp>
        <p:nvSpPr>
          <p:cNvPr id="90" name="PlaceHolder 3"/>
          <p:cNvSpPr>
            <a:spLocks noGrp="1"/>
          </p:cNvSpPr>
          <p:nvPr>
            <p:ph type="hdr"/>
          </p:nvPr>
        </p:nvSpPr>
        <p:spPr>
          <a:xfrm>
            <a:off x="0" y="0"/>
            <a:ext cx="3280680" cy="534240"/>
          </a:xfrm>
          <a:prstGeom prst="rect">
            <a:avLst/>
          </a:prstGeom>
        </p:spPr>
        <p:txBody>
          <a:bodyPr lIns="0" tIns="0" rIns="0" bIns="0">
            <a:noAutofit/>
          </a:bodyPr>
          <a:lstStyle/>
          <a:p>
            <a:r>
              <a:rPr lang="de-DE" sz="1400" b="0" strike="noStrike" spc="-1">
                <a:latin typeface="Times New Roman"/>
              </a:rPr>
              <a:t>&lt;Kopfzeile&gt;</a:t>
            </a:r>
          </a:p>
        </p:txBody>
      </p:sp>
      <p:sp>
        <p:nvSpPr>
          <p:cNvPr id="9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de-DE" sz="1400" b="0" strike="noStrike" spc="-1">
                <a:latin typeface="Times New Roman"/>
              </a:rPr>
              <a:t>&lt;Datum/Uhrzeit&gt;</a:t>
            </a:r>
          </a:p>
        </p:txBody>
      </p:sp>
      <p:sp>
        <p:nvSpPr>
          <p:cNvPr id="9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de-DE" sz="1400" b="0" strike="noStrike" spc="-1">
                <a:latin typeface="Times New Roman"/>
              </a:rPr>
              <a:t>&lt;Fußzeile&gt;</a:t>
            </a:r>
          </a:p>
        </p:txBody>
      </p:sp>
      <p:sp>
        <p:nvSpPr>
          <p:cNvPr id="9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CE39D8E5-0AB7-4933-BE22-155229AC6B78}" type="slidenum">
              <a:rPr lang="de-DE" sz="1400" b="0" strike="noStrike" spc="-1">
                <a:latin typeface="Times New Roman"/>
              </a:rPr>
              <a:t>‹Nr.›</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laceHolder 1"/>
          <p:cNvSpPr>
            <a:spLocks noGrp="1" noRot="1" noChangeAspect="1"/>
          </p:cNvSpPr>
          <p:nvPr>
            <p:ph type="sldImg"/>
          </p:nvPr>
        </p:nvSpPr>
        <p:spPr>
          <a:xfrm>
            <a:off x="947738" y="744538"/>
            <a:ext cx="4962525" cy="3722687"/>
          </a:xfrm>
          <a:prstGeom prst="rect">
            <a:avLst/>
          </a:prstGeom>
        </p:spPr>
      </p:sp>
      <p:sp>
        <p:nvSpPr>
          <p:cNvPr id="149" name="PlaceHolder 2"/>
          <p:cNvSpPr>
            <a:spLocks noGrp="1"/>
          </p:cNvSpPr>
          <p:nvPr>
            <p:ph type="body"/>
          </p:nvPr>
        </p:nvSpPr>
        <p:spPr>
          <a:xfrm>
            <a:off x="685800" y="4715280"/>
            <a:ext cx="5486040" cy="4466520"/>
          </a:xfrm>
          <a:prstGeom prst="rect">
            <a:avLst/>
          </a:prstGeom>
        </p:spPr>
        <p:txBody>
          <a:bodyPr>
            <a:noAutofit/>
          </a:bodyPr>
          <a:lstStyle/>
          <a:p>
            <a:endParaRPr lang="de-DE" sz="2000" b="0" strike="noStrike" spc="-1">
              <a:latin typeface="Arial"/>
            </a:endParaRPr>
          </a:p>
        </p:txBody>
      </p:sp>
      <p:sp>
        <p:nvSpPr>
          <p:cNvPr id="150" name="Foliennummernplatzhalter 3"/>
          <p:cNvSpPr txBox="1"/>
          <p:nvPr/>
        </p:nvSpPr>
        <p:spPr>
          <a:xfrm>
            <a:off x="3884760" y="9428760"/>
            <a:ext cx="2971440" cy="496080"/>
          </a:xfrm>
          <a:prstGeom prst="rect">
            <a:avLst/>
          </a:prstGeom>
          <a:noFill/>
          <a:ln w="0">
            <a:noFill/>
          </a:ln>
        </p:spPr>
        <p:txBody>
          <a:bodyPr anchor="b">
            <a:noAutofit/>
          </a:bodyPr>
          <a:lstStyle/>
          <a:p>
            <a:pPr algn="r">
              <a:lnSpc>
                <a:spcPct val="100000"/>
              </a:lnSpc>
            </a:pPr>
            <a:fld id="{9C2279D6-1D65-4000-BD54-F01FAA4A76D6}" type="slidenum">
              <a:rPr lang="de-DE" sz="1200" b="0" strike="noStrike" spc="-1">
                <a:latin typeface="+mn-lt"/>
              </a:rPr>
              <a:t>3</a:t>
            </a:fld>
            <a:endParaRPr lang="de-DE"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60000" y="666360"/>
            <a:ext cx="6760080" cy="519120"/>
          </a:xfrm>
          <a:prstGeom prst="rect">
            <a:avLst/>
          </a:prstGeom>
        </p:spPr>
        <p:txBody>
          <a:bodyPr lIns="0" tIns="0" rIns="0" bIns="0" anchor="ctr">
            <a:noAutofit/>
          </a:bodyPr>
          <a:lstStyle/>
          <a:p>
            <a:endParaRPr lang="de-DE" sz="3600" b="0" strike="noStrike" spc="-1">
              <a:solidFill>
                <a:srgbClr val="000000"/>
              </a:solidFill>
              <a:latin typeface="Arial"/>
            </a:endParaRPr>
          </a:p>
        </p:txBody>
      </p:sp>
      <p:sp>
        <p:nvSpPr>
          <p:cNvPr id="30" name="PlaceHolder 2"/>
          <p:cNvSpPr>
            <a:spLocks noGrp="1"/>
          </p:cNvSpPr>
          <p:nvPr>
            <p:ph type="body"/>
          </p:nvPr>
        </p:nvSpPr>
        <p:spPr>
          <a:xfrm>
            <a:off x="360000" y="1453320"/>
            <a:ext cx="6760080" cy="186660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31" name="PlaceHolder 3"/>
          <p:cNvSpPr>
            <a:spLocks noGrp="1"/>
          </p:cNvSpPr>
          <p:nvPr>
            <p:ph type="body"/>
          </p:nvPr>
        </p:nvSpPr>
        <p:spPr>
          <a:xfrm>
            <a:off x="360000" y="3497760"/>
            <a:ext cx="6760080" cy="186660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60000" y="666360"/>
            <a:ext cx="6760080" cy="519120"/>
          </a:xfrm>
          <a:prstGeom prst="rect">
            <a:avLst/>
          </a:prstGeom>
        </p:spPr>
        <p:txBody>
          <a:bodyPr lIns="0" tIns="0" rIns="0" bIns="0" anchor="ctr">
            <a:noAutofit/>
          </a:bodyPr>
          <a:lstStyle/>
          <a:p>
            <a:endParaRPr lang="de-DE" sz="3600" b="0" strike="noStrike" spc="-1">
              <a:solidFill>
                <a:srgbClr val="000000"/>
              </a:solidFill>
              <a:latin typeface="Arial"/>
            </a:endParaRPr>
          </a:p>
        </p:txBody>
      </p:sp>
      <p:sp>
        <p:nvSpPr>
          <p:cNvPr id="33" name="PlaceHolder 2"/>
          <p:cNvSpPr>
            <a:spLocks noGrp="1"/>
          </p:cNvSpPr>
          <p:nvPr>
            <p:ph type="body"/>
          </p:nvPr>
        </p:nvSpPr>
        <p:spPr>
          <a:xfrm>
            <a:off x="360000" y="1453320"/>
            <a:ext cx="3298680" cy="186660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34" name="PlaceHolder 3"/>
          <p:cNvSpPr>
            <a:spLocks noGrp="1"/>
          </p:cNvSpPr>
          <p:nvPr>
            <p:ph type="body"/>
          </p:nvPr>
        </p:nvSpPr>
        <p:spPr>
          <a:xfrm>
            <a:off x="3823920" y="1453320"/>
            <a:ext cx="3298680" cy="186660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35" name="PlaceHolder 4"/>
          <p:cNvSpPr>
            <a:spLocks noGrp="1"/>
          </p:cNvSpPr>
          <p:nvPr>
            <p:ph type="body"/>
          </p:nvPr>
        </p:nvSpPr>
        <p:spPr>
          <a:xfrm>
            <a:off x="360000" y="3497760"/>
            <a:ext cx="3298680" cy="186660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36" name="PlaceHolder 5"/>
          <p:cNvSpPr>
            <a:spLocks noGrp="1"/>
          </p:cNvSpPr>
          <p:nvPr>
            <p:ph type="body"/>
          </p:nvPr>
        </p:nvSpPr>
        <p:spPr>
          <a:xfrm>
            <a:off x="3823920" y="3497760"/>
            <a:ext cx="3298680" cy="186660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360000" y="666360"/>
            <a:ext cx="6760080" cy="519120"/>
          </a:xfrm>
          <a:prstGeom prst="rect">
            <a:avLst/>
          </a:prstGeom>
        </p:spPr>
        <p:txBody>
          <a:bodyPr lIns="0" tIns="0" rIns="0" bIns="0" anchor="ctr">
            <a:noAutofit/>
          </a:bodyPr>
          <a:lstStyle/>
          <a:p>
            <a:endParaRPr lang="de-DE" sz="3600" b="0" strike="noStrike" spc="-1">
              <a:solidFill>
                <a:srgbClr val="000000"/>
              </a:solidFill>
              <a:latin typeface="Arial"/>
            </a:endParaRPr>
          </a:p>
        </p:txBody>
      </p:sp>
      <p:sp>
        <p:nvSpPr>
          <p:cNvPr id="38" name="PlaceHolder 2"/>
          <p:cNvSpPr>
            <a:spLocks noGrp="1"/>
          </p:cNvSpPr>
          <p:nvPr>
            <p:ph type="body"/>
          </p:nvPr>
        </p:nvSpPr>
        <p:spPr>
          <a:xfrm>
            <a:off x="360000" y="1453320"/>
            <a:ext cx="2176560" cy="1866600"/>
          </a:xfrm>
          <a:prstGeom prst="rect">
            <a:avLst/>
          </a:prstGeom>
        </p:spPr>
        <p:txBody>
          <a:bodyPr lIns="0" tIns="0" rIns="0" bIns="0">
            <a:normAutofit fontScale="73000"/>
          </a:bodyPr>
          <a:lstStyle/>
          <a:p>
            <a:endParaRPr lang="de-DE" sz="3200" b="0" strike="noStrike" spc="-1">
              <a:solidFill>
                <a:srgbClr val="000000"/>
              </a:solidFill>
              <a:latin typeface="Arial"/>
            </a:endParaRPr>
          </a:p>
        </p:txBody>
      </p:sp>
      <p:sp>
        <p:nvSpPr>
          <p:cNvPr id="39" name="PlaceHolder 3"/>
          <p:cNvSpPr>
            <a:spLocks noGrp="1"/>
          </p:cNvSpPr>
          <p:nvPr>
            <p:ph type="body"/>
          </p:nvPr>
        </p:nvSpPr>
        <p:spPr>
          <a:xfrm>
            <a:off x="2645640" y="1453320"/>
            <a:ext cx="2176560" cy="1866600"/>
          </a:xfrm>
          <a:prstGeom prst="rect">
            <a:avLst/>
          </a:prstGeom>
        </p:spPr>
        <p:txBody>
          <a:bodyPr lIns="0" tIns="0" rIns="0" bIns="0">
            <a:normAutofit fontScale="73000"/>
          </a:bodyPr>
          <a:lstStyle/>
          <a:p>
            <a:endParaRPr lang="de-DE" sz="3200" b="0" strike="noStrike" spc="-1">
              <a:solidFill>
                <a:srgbClr val="000000"/>
              </a:solidFill>
              <a:latin typeface="Arial"/>
            </a:endParaRPr>
          </a:p>
        </p:txBody>
      </p:sp>
      <p:sp>
        <p:nvSpPr>
          <p:cNvPr id="40" name="PlaceHolder 4"/>
          <p:cNvSpPr>
            <a:spLocks noGrp="1"/>
          </p:cNvSpPr>
          <p:nvPr>
            <p:ph type="body"/>
          </p:nvPr>
        </p:nvSpPr>
        <p:spPr>
          <a:xfrm>
            <a:off x="4931640" y="1453320"/>
            <a:ext cx="2176560" cy="1866600"/>
          </a:xfrm>
          <a:prstGeom prst="rect">
            <a:avLst/>
          </a:prstGeom>
        </p:spPr>
        <p:txBody>
          <a:bodyPr lIns="0" tIns="0" rIns="0" bIns="0">
            <a:normAutofit fontScale="73000"/>
          </a:bodyPr>
          <a:lstStyle/>
          <a:p>
            <a:endParaRPr lang="de-DE" sz="3200" b="0" strike="noStrike" spc="-1">
              <a:solidFill>
                <a:srgbClr val="000000"/>
              </a:solidFill>
              <a:latin typeface="Arial"/>
            </a:endParaRPr>
          </a:p>
        </p:txBody>
      </p:sp>
      <p:sp>
        <p:nvSpPr>
          <p:cNvPr id="41" name="PlaceHolder 5"/>
          <p:cNvSpPr>
            <a:spLocks noGrp="1"/>
          </p:cNvSpPr>
          <p:nvPr>
            <p:ph type="body"/>
          </p:nvPr>
        </p:nvSpPr>
        <p:spPr>
          <a:xfrm>
            <a:off x="360000" y="3497760"/>
            <a:ext cx="2176560" cy="1866600"/>
          </a:xfrm>
          <a:prstGeom prst="rect">
            <a:avLst/>
          </a:prstGeom>
        </p:spPr>
        <p:txBody>
          <a:bodyPr lIns="0" tIns="0" rIns="0" bIns="0">
            <a:normAutofit fontScale="73000"/>
          </a:bodyPr>
          <a:lstStyle/>
          <a:p>
            <a:endParaRPr lang="de-DE" sz="3200" b="0" strike="noStrike" spc="-1">
              <a:solidFill>
                <a:srgbClr val="000000"/>
              </a:solidFill>
              <a:latin typeface="Arial"/>
            </a:endParaRPr>
          </a:p>
        </p:txBody>
      </p:sp>
      <p:sp>
        <p:nvSpPr>
          <p:cNvPr id="42" name="PlaceHolder 6"/>
          <p:cNvSpPr>
            <a:spLocks noGrp="1"/>
          </p:cNvSpPr>
          <p:nvPr>
            <p:ph type="body"/>
          </p:nvPr>
        </p:nvSpPr>
        <p:spPr>
          <a:xfrm>
            <a:off x="2645640" y="3497760"/>
            <a:ext cx="2176560" cy="1866600"/>
          </a:xfrm>
          <a:prstGeom prst="rect">
            <a:avLst/>
          </a:prstGeom>
        </p:spPr>
        <p:txBody>
          <a:bodyPr lIns="0" tIns="0" rIns="0" bIns="0">
            <a:normAutofit fontScale="73000"/>
          </a:bodyPr>
          <a:lstStyle/>
          <a:p>
            <a:endParaRPr lang="de-DE" sz="3200" b="0" strike="noStrike" spc="-1">
              <a:solidFill>
                <a:srgbClr val="000000"/>
              </a:solidFill>
              <a:latin typeface="Arial"/>
            </a:endParaRPr>
          </a:p>
        </p:txBody>
      </p:sp>
      <p:sp>
        <p:nvSpPr>
          <p:cNvPr id="43" name="PlaceHolder 7"/>
          <p:cNvSpPr>
            <a:spLocks noGrp="1"/>
          </p:cNvSpPr>
          <p:nvPr>
            <p:ph type="body"/>
          </p:nvPr>
        </p:nvSpPr>
        <p:spPr>
          <a:xfrm>
            <a:off x="4931640" y="3497760"/>
            <a:ext cx="2176560" cy="1866600"/>
          </a:xfrm>
          <a:prstGeom prst="rect">
            <a:avLst/>
          </a:prstGeom>
        </p:spPr>
        <p:txBody>
          <a:bodyPr lIns="0" tIns="0" rIns="0" bIns="0">
            <a:normAutofit fontScale="73000"/>
          </a:bodyPr>
          <a:lstStyle/>
          <a:p>
            <a:endParaRPr lang="de-DE" sz="32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360000" y="666360"/>
            <a:ext cx="6760080" cy="519120"/>
          </a:xfrm>
          <a:prstGeom prst="rect">
            <a:avLst/>
          </a:prstGeom>
        </p:spPr>
        <p:txBody>
          <a:bodyPr lIns="0" tIns="0" rIns="0" bIns="0" anchor="ctr">
            <a:noAutofit/>
          </a:bodyPr>
          <a:lstStyle/>
          <a:p>
            <a:endParaRPr lang="de-DE" sz="3600" b="0" strike="noStrike" spc="-1">
              <a:solidFill>
                <a:srgbClr val="000000"/>
              </a:solidFill>
              <a:latin typeface="Arial"/>
            </a:endParaRPr>
          </a:p>
        </p:txBody>
      </p:sp>
      <p:sp>
        <p:nvSpPr>
          <p:cNvPr id="53" name="PlaceHolder 2"/>
          <p:cNvSpPr>
            <a:spLocks noGrp="1"/>
          </p:cNvSpPr>
          <p:nvPr>
            <p:ph type="subTitle"/>
          </p:nvPr>
        </p:nvSpPr>
        <p:spPr>
          <a:xfrm>
            <a:off x="360000" y="1453320"/>
            <a:ext cx="6760080" cy="391356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360000" y="666360"/>
            <a:ext cx="6760080" cy="519120"/>
          </a:xfrm>
          <a:prstGeom prst="rect">
            <a:avLst/>
          </a:prstGeom>
        </p:spPr>
        <p:txBody>
          <a:bodyPr lIns="0" tIns="0" rIns="0" bIns="0" anchor="ctr">
            <a:noAutofit/>
          </a:bodyPr>
          <a:lstStyle/>
          <a:p>
            <a:endParaRPr lang="de-DE" sz="3600" b="0" strike="noStrike" spc="-1">
              <a:solidFill>
                <a:srgbClr val="000000"/>
              </a:solidFill>
              <a:latin typeface="Arial"/>
            </a:endParaRPr>
          </a:p>
        </p:txBody>
      </p:sp>
      <p:sp>
        <p:nvSpPr>
          <p:cNvPr id="55" name="PlaceHolder 2"/>
          <p:cNvSpPr>
            <a:spLocks noGrp="1"/>
          </p:cNvSpPr>
          <p:nvPr>
            <p:ph type="body"/>
          </p:nvPr>
        </p:nvSpPr>
        <p:spPr>
          <a:xfrm>
            <a:off x="360000" y="1453320"/>
            <a:ext cx="6760080" cy="391356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360000" y="666360"/>
            <a:ext cx="6760080" cy="519120"/>
          </a:xfrm>
          <a:prstGeom prst="rect">
            <a:avLst/>
          </a:prstGeom>
        </p:spPr>
        <p:txBody>
          <a:bodyPr lIns="0" tIns="0" rIns="0" bIns="0" anchor="ctr">
            <a:noAutofit/>
          </a:bodyPr>
          <a:lstStyle/>
          <a:p>
            <a:endParaRPr lang="de-DE" sz="3600" b="0" strike="noStrike" spc="-1">
              <a:solidFill>
                <a:srgbClr val="000000"/>
              </a:solidFill>
              <a:latin typeface="Arial"/>
            </a:endParaRPr>
          </a:p>
        </p:txBody>
      </p:sp>
      <p:sp>
        <p:nvSpPr>
          <p:cNvPr id="57" name="PlaceHolder 2"/>
          <p:cNvSpPr>
            <a:spLocks noGrp="1"/>
          </p:cNvSpPr>
          <p:nvPr>
            <p:ph type="body"/>
          </p:nvPr>
        </p:nvSpPr>
        <p:spPr>
          <a:xfrm>
            <a:off x="360000" y="1453320"/>
            <a:ext cx="3298680" cy="3913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58" name="PlaceHolder 3"/>
          <p:cNvSpPr>
            <a:spLocks noGrp="1"/>
          </p:cNvSpPr>
          <p:nvPr>
            <p:ph type="body"/>
          </p:nvPr>
        </p:nvSpPr>
        <p:spPr>
          <a:xfrm>
            <a:off x="3823920" y="1453320"/>
            <a:ext cx="3298680" cy="391356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360000" y="666360"/>
            <a:ext cx="6760080" cy="519120"/>
          </a:xfrm>
          <a:prstGeom prst="rect">
            <a:avLst/>
          </a:prstGeom>
        </p:spPr>
        <p:txBody>
          <a:bodyPr lIns="0" tIns="0" rIns="0" bIns="0" anchor="ctr">
            <a:noAutofit/>
          </a:bodyPr>
          <a:lstStyle/>
          <a:p>
            <a:endParaRPr lang="de-DE" sz="36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360000" y="666360"/>
            <a:ext cx="6760080" cy="24076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360000" y="666360"/>
            <a:ext cx="6760080" cy="519120"/>
          </a:xfrm>
          <a:prstGeom prst="rect">
            <a:avLst/>
          </a:prstGeom>
        </p:spPr>
        <p:txBody>
          <a:bodyPr lIns="0" tIns="0" rIns="0" bIns="0" anchor="ctr">
            <a:noAutofit/>
          </a:bodyPr>
          <a:lstStyle/>
          <a:p>
            <a:endParaRPr lang="de-DE" sz="3600" b="0" strike="noStrike" spc="-1">
              <a:solidFill>
                <a:srgbClr val="000000"/>
              </a:solidFill>
              <a:latin typeface="Arial"/>
            </a:endParaRPr>
          </a:p>
        </p:txBody>
      </p:sp>
      <p:sp>
        <p:nvSpPr>
          <p:cNvPr id="62" name="PlaceHolder 2"/>
          <p:cNvSpPr>
            <a:spLocks noGrp="1"/>
          </p:cNvSpPr>
          <p:nvPr>
            <p:ph type="body"/>
          </p:nvPr>
        </p:nvSpPr>
        <p:spPr>
          <a:xfrm>
            <a:off x="360000" y="1453320"/>
            <a:ext cx="3298680" cy="186660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63" name="PlaceHolder 3"/>
          <p:cNvSpPr>
            <a:spLocks noGrp="1"/>
          </p:cNvSpPr>
          <p:nvPr>
            <p:ph type="body"/>
          </p:nvPr>
        </p:nvSpPr>
        <p:spPr>
          <a:xfrm>
            <a:off x="3823920" y="1453320"/>
            <a:ext cx="3298680" cy="3913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64" name="PlaceHolder 4"/>
          <p:cNvSpPr>
            <a:spLocks noGrp="1"/>
          </p:cNvSpPr>
          <p:nvPr>
            <p:ph type="body"/>
          </p:nvPr>
        </p:nvSpPr>
        <p:spPr>
          <a:xfrm>
            <a:off x="360000" y="3497760"/>
            <a:ext cx="3298680" cy="186660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360000" y="666360"/>
            <a:ext cx="6760080" cy="519120"/>
          </a:xfrm>
          <a:prstGeom prst="rect">
            <a:avLst/>
          </a:prstGeom>
        </p:spPr>
        <p:txBody>
          <a:bodyPr lIns="0" tIns="0" rIns="0" bIns="0" anchor="ctr">
            <a:noAutofit/>
          </a:bodyPr>
          <a:lstStyle/>
          <a:p>
            <a:endParaRPr lang="de-DE" sz="3600" b="0" strike="noStrike" spc="-1">
              <a:solidFill>
                <a:srgbClr val="000000"/>
              </a:solidFill>
              <a:latin typeface="Arial"/>
            </a:endParaRPr>
          </a:p>
        </p:txBody>
      </p:sp>
      <p:sp>
        <p:nvSpPr>
          <p:cNvPr id="9" name="PlaceHolder 2"/>
          <p:cNvSpPr>
            <a:spLocks noGrp="1"/>
          </p:cNvSpPr>
          <p:nvPr>
            <p:ph type="subTitle"/>
          </p:nvPr>
        </p:nvSpPr>
        <p:spPr>
          <a:xfrm>
            <a:off x="360000" y="1453320"/>
            <a:ext cx="6760080" cy="391356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360000" y="666360"/>
            <a:ext cx="6760080" cy="519120"/>
          </a:xfrm>
          <a:prstGeom prst="rect">
            <a:avLst/>
          </a:prstGeom>
        </p:spPr>
        <p:txBody>
          <a:bodyPr lIns="0" tIns="0" rIns="0" bIns="0" anchor="ctr">
            <a:noAutofit/>
          </a:bodyPr>
          <a:lstStyle/>
          <a:p>
            <a:endParaRPr lang="de-DE" sz="3600" b="0" strike="noStrike" spc="-1">
              <a:solidFill>
                <a:srgbClr val="000000"/>
              </a:solidFill>
              <a:latin typeface="Arial"/>
            </a:endParaRPr>
          </a:p>
        </p:txBody>
      </p:sp>
      <p:sp>
        <p:nvSpPr>
          <p:cNvPr id="66" name="PlaceHolder 2"/>
          <p:cNvSpPr>
            <a:spLocks noGrp="1"/>
          </p:cNvSpPr>
          <p:nvPr>
            <p:ph type="body"/>
          </p:nvPr>
        </p:nvSpPr>
        <p:spPr>
          <a:xfrm>
            <a:off x="360000" y="1453320"/>
            <a:ext cx="3298680" cy="3913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67" name="PlaceHolder 3"/>
          <p:cNvSpPr>
            <a:spLocks noGrp="1"/>
          </p:cNvSpPr>
          <p:nvPr>
            <p:ph type="body"/>
          </p:nvPr>
        </p:nvSpPr>
        <p:spPr>
          <a:xfrm>
            <a:off x="3823920" y="1453320"/>
            <a:ext cx="3298680" cy="186660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68" name="PlaceHolder 4"/>
          <p:cNvSpPr>
            <a:spLocks noGrp="1"/>
          </p:cNvSpPr>
          <p:nvPr>
            <p:ph type="body"/>
          </p:nvPr>
        </p:nvSpPr>
        <p:spPr>
          <a:xfrm>
            <a:off x="3823920" y="3497760"/>
            <a:ext cx="3298680" cy="186660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360000" y="666360"/>
            <a:ext cx="6760080" cy="519120"/>
          </a:xfrm>
          <a:prstGeom prst="rect">
            <a:avLst/>
          </a:prstGeom>
        </p:spPr>
        <p:txBody>
          <a:bodyPr lIns="0" tIns="0" rIns="0" bIns="0" anchor="ctr">
            <a:noAutofit/>
          </a:bodyPr>
          <a:lstStyle/>
          <a:p>
            <a:endParaRPr lang="de-DE" sz="3600" b="0" strike="noStrike" spc="-1">
              <a:solidFill>
                <a:srgbClr val="000000"/>
              </a:solidFill>
              <a:latin typeface="Arial"/>
            </a:endParaRPr>
          </a:p>
        </p:txBody>
      </p:sp>
      <p:sp>
        <p:nvSpPr>
          <p:cNvPr id="70" name="PlaceHolder 2"/>
          <p:cNvSpPr>
            <a:spLocks noGrp="1"/>
          </p:cNvSpPr>
          <p:nvPr>
            <p:ph type="body"/>
          </p:nvPr>
        </p:nvSpPr>
        <p:spPr>
          <a:xfrm>
            <a:off x="360000" y="1453320"/>
            <a:ext cx="3298680" cy="186660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71" name="PlaceHolder 3"/>
          <p:cNvSpPr>
            <a:spLocks noGrp="1"/>
          </p:cNvSpPr>
          <p:nvPr>
            <p:ph type="body"/>
          </p:nvPr>
        </p:nvSpPr>
        <p:spPr>
          <a:xfrm>
            <a:off x="3823920" y="1453320"/>
            <a:ext cx="3298680" cy="186660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72" name="PlaceHolder 4"/>
          <p:cNvSpPr>
            <a:spLocks noGrp="1"/>
          </p:cNvSpPr>
          <p:nvPr>
            <p:ph type="body"/>
          </p:nvPr>
        </p:nvSpPr>
        <p:spPr>
          <a:xfrm>
            <a:off x="360000" y="3497760"/>
            <a:ext cx="6760080" cy="186660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360000" y="666360"/>
            <a:ext cx="6760080" cy="519120"/>
          </a:xfrm>
          <a:prstGeom prst="rect">
            <a:avLst/>
          </a:prstGeom>
        </p:spPr>
        <p:txBody>
          <a:bodyPr lIns="0" tIns="0" rIns="0" bIns="0" anchor="ctr">
            <a:noAutofit/>
          </a:bodyPr>
          <a:lstStyle/>
          <a:p>
            <a:endParaRPr lang="de-DE" sz="3600" b="0" strike="noStrike" spc="-1">
              <a:solidFill>
                <a:srgbClr val="000000"/>
              </a:solidFill>
              <a:latin typeface="Arial"/>
            </a:endParaRPr>
          </a:p>
        </p:txBody>
      </p:sp>
      <p:sp>
        <p:nvSpPr>
          <p:cNvPr id="74" name="PlaceHolder 2"/>
          <p:cNvSpPr>
            <a:spLocks noGrp="1"/>
          </p:cNvSpPr>
          <p:nvPr>
            <p:ph type="body"/>
          </p:nvPr>
        </p:nvSpPr>
        <p:spPr>
          <a:xfrm>
            <a:off x="360000" y="1453320"/>
            <a:ext cx="6760080" cy="186660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75" name="PlaceHolder 3"/>
          <p:cNvSpPr>
            <a:spLocks noGrp="1"/>
          </p:cNvSpPr>
          <p:nvPr>
            <p:ph type="body"/>
          </p:nvPr>
        </p:nvSpPr>
        <p:spPr>
          <a:xfrm>
            <a:off x="360000" y="3497760"/>
            <a:ext cx="6760080" cy="186660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360000" y="666360"/>
            <a:ext cx="6760080" cy="519120"/>
          </a:xfrm>
          <a:prstGeom prst="rect">
            <a:avLst/>
          </a:prstGeom>
        </p:spPr>
        <p:txBody>
          <a:bodyPr lIns="0" tIns="0" rIns="0" bIns="0" anchor="ctr">
            <a:noAutofit/>
          </a:bodyPr>
          <a:lstStyle/>
          <a:p>
            <a:endParaRPr lang="de-DE" sz="3600" b="0" strike="noStrike" spc="-1">
              <a:solidFill>
                <a:srgbClr val="000000"/>
              </a:solidFill>
              <a:latin typeface="Arial"/>
            </a:endParaRPr>
          </a:p>
        </p:txBody>
      </p:sp>
      <p:sp>
        <p:nvSpPr>
          <p:cNvPr id="77" name="PlaceHolder 2"/>
          <p:cNvSpPr>
            <a:spLocks noGrp="1"/>
          </p:cNvSpPr>
          <p:nvPr>
            <p:ph type="body"/>
          </p:nvPr>
        </p:nvSpPr>
        <p:spPr>
          <a:xfrm>
            <a:off x="360000" y="1453320"/>
            <a:ext cx="3298680" cy="186660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78" name="PlaceHolder 3"/>
          <p:cNvSpPr>
            <a:spLocks noGrp="1"/>
          </p:cNvSpPr>
          <p:nvPr>
            <p:ph type="body"/>
          </p:nvPr>
        </p:nvSpPr>
        <p:spPr>
          <a:xfrm>
            <a:off x="3823920" y="1453320"/>
            <a:ext cx="3298680" cy="186660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79" name="PlaceHolder 4"/>
          <p:cNvSpPr>
            <a:spLocks noGrp="1"/>
          </p:cNvSpPr>
          <p:nvPr>
            <p:ph type="body"/>
          </p:nvPr>
        </p:nvSpPr>
        <p:spPr>
          <a:xfrm>
            <a:off x="360000" y="3497760"/>
            <a:ext cx="3298680" cy="186660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80" name="PlaceHolder 5"/>
          <p:cNvSpPr>
            <a:spLocks noGrp="1"/>
          </p:cNvSpPr>
          <p:nvPr>
            <p:ph type="body"/>
          </p:nvPr>
        </p:nvSpPr>
        <p:spPr>
          <a:xfrm>
            <a:off x="3823920" y="3497760"/>
            <a:ext cx="3298680" cy="186660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360000" y="666360"/>
            <a:ext cx="6760080" cy="519120"/>
          </a:xfrm>
          <a:prstGeom prst="rect">
            <a:avLst/>
          </a:prstGeom>
        </p:spPr>
        <p:txBody>
          <a:bodyPr lIns="0" tIns="0" rIns="0" bIns="0" anchor="ctr">
            <a:noAutofit/>
          </a:bodyPr>
          <a:lstStyle/>
          <a:p>
            <a:endParaRPr lang="de-DE" sz="3600" b="0" strike="noStrike" spc="-1">
              <a:solidFill>
                <a:srgbClr val="000000"/>
              </a:solidFill>
              <a:latin typeface="Arial"/>
            </a:endParaRPr>
          </a:p>
        </p:txBody>
      </p:sp>
      <p:sp>
        <p:nvSpPr>
          <p:cNvPr id="82" name="PlaceHolder 2"/>
          <p:cNvSpPr>
            <a:spLocks noGrp="1"/>
          </p:cNvSpPr>
          <p:nvPr>
            <p:ph type="body"/>
          </p:nvPr>
        </p:nvSpPr>
        <p:spPr>
          <a:xfrm>
            <a:off x="360000" y="1453320"/>
            <a:ext cx="2176560" cy="1866600"/>
          </a:xfrm>
          <a:prstGeom prst="rect">
            <a:avLst/>
          </a:prstGeom>
        </p:spPr>
        <p:txBody>
          <a:bodyPr lIns="0" tIns="0" rIns="0" bIns="0">
            <a:normAutofit fontScale="73000"/>
          </a:bodyPr>
          <a:lstStyle/>
          <a:p>
            <a:endParaRPr lang="de-DE" sz="3200" b="0" strike="noStrike" spc="-1">
              <a:solidFill>
                <a:srgbClr val="000000"/>
              </a:solidFill>
              <a:latin typeface="Arial"/>
            </a:endParaRPr>
          </a:p>
        </p:txBody>
      </p:sp>
      <p:sp>
        <p:nvSpPr>
          <p:cNvPr id="83" name="PlaceHolder 3"/>
          <p:cNvSpPr>
            <a:spLocks noGrp="1"/>
          </p:cNvSpPr>
          <p:nvPr>
            <p:ph type="body"/>
          </p:nvPr>
        </p:nvSpPr>
        <p:spPr>
          <a:xfrm>
            <a:off x="2645640" y="1453320"/>
            <a:ext cx="2176560" cy="1866600"/>
          </a:xfrm>
          <a:prstGeom prst="rect">
            <a:avLst/>
          </a:prstGeom>
        </p:spPr>
        <p:txBody>
          <a:bodyPr lIns="0" tIns="0" rIns="0" bIns="0">
            <a:normAutofit fontScale="73000"/>
          </a:bodyPr>
          <a:lstStyle/>
          <a:p>
            <a:endParaRPr lang="de-DE" sz="3200" b="0" strike="noStrike" spc="-1">
              <a:solidFill>
                <a:srgbClr val="000000"/>
              </a:solidFill>
              <a:latin typeface="Arial"/>
            </a:endParaRPr>
          </a:p>
        </p:txBody>
      </p:sp>
      <p:sp>
        <p:nvSpPr>
          <p:cNvPr id="84" name="PlaceHolder 4"/>
          <p:cNvSpPr>
            <a:spLocks noGrp="1"/>
          </p:cNvSpPr>
          <p:nvPr>
            <p:ph type="body"/>
          </p:nvPr>
        </p:nvSpPr>
        <p:spPr>
          <a:xfrm>
            <a:off x="4931640" y="1453320"/>
            <a:ext cx="2176560" cy="1866600"/>
          </a:xfrm>
          <a:prstGeom prst="rect">
            <a:avLst/>
          </a:prstGeom>
        </p:spPr>
        <p:txBody>
          <a:bodyPr lIns="0" tIns="0" rIns="0" bIns="0">
            <a:normAutofit fontScale="73000"/>
          </a:bodyPr>
          <a:lstStyle/>
          <a:p>
            <a:endParaRPr lang="de-DE" sz="3200" b="0" strike="noStrike" spc="-1">
              <a:solidFill>
                <a:srgbClr val="000000"/>
              </a:solidFill>
              <a:latin typeface="Arial"/>
            </a:endParaRPr>
          </a:p>
        </p:txBody>
      </p:sp>
      <p:sp>
        <p:nvSpPr>
          <p:cNvPr id="85" name="PlaceHolder 5"/>
          <p:cNvSpPr>
            <a:spLocks noGrp="1"/>
          </p:cNvSpPr>
          <p:nvPr>
            <p:ph type="body"/>
          </p:nvPr>
        </p:nvSpPr>
        <p:spPr>
          <a:xfrm>
            <a:off x="360000" y="3497760"/>
            <a:ext cx="2176560" cy="1866600"/>
          </a:xfrm>
          <a:prstGeom prst="rect">
            <a:avLst/>
          </a:prstGeom>
        </p:spPr>
        <p:txBody>
          <a:bodyPr lIns="0" tIns="0" rIns="0" bIns="0">
            <a:normAutofit fontScale="73000"/>
          </a:bodyPr>
          <a:lstStyle/>
          <a:p>
            <a:endParaRPr lang="de-DE" sz="3200" b="0" strike="noStrike" spc="-1">
              <a:solidFill>
                <a:srgbClr val="000000"/>
              </a:solidFill>
              <a:latin typeface="Arial"/>
            </a:endParaRPr>
          </a:p>
        </p:txBody>
      </p:sp>
      <p:sp>
        <p:nvSpPr>
          <p:cNvPr id="86" name="PlaceHolder 6"/>
          <p:cNvSpPr>
            <a:spLocks noGrp="1"/>
          </p:cNvSpPr>
          <p:nvPr>
            <p:ph type="body"/>
          </p:nvPr>
        </p:nvSpPr>
        <p:spPr>
          <a:xfrm>
            <a:off x="2645640" y="3497760"/>
            <a:ext cx="2176560" cy="1866600"/>
          </a:xfrm>
          <a:prstGeom prst="rect">
            <a:avLst/>
          </a:prstGeom>
        </p:spPr>
        <p:txBody>
          <a:bodyPr lIns="0" tIns="0" rIns="0" bIns="0">
            <a:normAutofit fontScale="73000"/>
          </a:bodyPr>
          <a:lstStyle/>
          <a:p>
            <a:endParaRPr lang="de-DE" sz="3200" b="0" strike="noStrike" spc="-1">
              <a:solidFill>
                <a:srgbClr val="000000"/>
              </a:solidFill>
              <a:latin typeface="Arial"/>
            </a:endParaRPr>
          </a:p>
        </p:txBody>
      </p:sp>
      <p:sp>
        <p:nvSpPr>
          <p:cNvPr id="87" name="PlaceHolder 7"/>
          <p:cNvSpPr>
            <a:spLocks noGrp="1"/>
          </p:cNvSpPr>
          <p:nvPr>
            <p:ph type="body"/>
          </p:nvPr>
        </p:nvSpPr>
        <p:spPr>
          <a:xfrm>
            <a:off x="4931640" y="3497760"/>
            <a:ext cx="2176560" cy="1866600"/>
          </a:xfrm>
          <a:prstGeom prst="rect">
            <a:avLst/>
          </a:prstGeom>
        </p:spPr>
        <p:txBody>
          <a:bodyPr lIns="0" tIns="0" rIns="0" bIns="0">
            <a:normAutofit fontScale="73000"/>
          </a:bodyPr>
          <a:lstStyle/>
          <a:p>
            <a:endParaRPr lang="de-DE" sz="32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360000" y="666360"/>
            <a:ext cx="6760080" cy="519120"/>
          </a:xfrm>
          <a:prstGeom prst="rect">
            <a:avLst/>
          </a:prstGeom>
        </p:spPr>
        <p:txBody>
          <a:bodyPr lIns="0" tIns="0" rIns="0" bIns="0" anchor="ctr">
            <a:noAutofit/>
          </a:bodyPr>
          <a:lstStyle/>
          <a:p>
            <a:endParaRPr lang="de-DE" sz="3600" b="0" strike="noStrike" spc="-1">
              <a:solidFill>
                <a:srgbClr val="000000"/>
              </a:solidFill>
              <a:latin typeface="Arial"/>
            </a:endParaRPr>
          </a:p>
        </p:txBody>
      </p:sp>
      <p:sp>
        <p:nvSpPr>
          <p:cNvPr id="11" name="PlaceHolder 2"/>
          <p:cNvSpPr>
            <a:spLocks noGrp="1"/>
          </p:cNvSpPr>
          <p:nvPr>
            <p:ph type="body"/>
          </p:nvPr>
        </p:nvSpPr>
        <p:spPr>
          <a:xfrm>
            <a:off x="360000" y="1453320"/>
            <a:ext cx="6760080" cy="391356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60000" y="666360"/>
            <a:ext cx="6760080" cy="519120"/>
          </a:xfrm>
          <a:prstGeom prst="rect">
            <a:avLst/>
          </a:prstGeom>
        </p:spPr>
        <p:txBody>
          <a:bodyPr lIns="0" tIns="0" rIns="0" bIns="0" anchor="ctr">
            <a:noAutofit/>
          </a:bodyPr>
          <a:lstStyle/>
          <a:p>
            <a:endParaRPr lang="de-DE" sz="3600" b="0" strike="noStrike" spc="-1">
              <a:solidFill>
                <a:srgbClr val="000000"/>
              </a:solidFill>
              <a:latin typeface="Arial"/>
            </a:endParaRPr>
          </a:p>
        </p:txBody>
      </p:sp>
      <p:sp>
        <p:nvSpPr>
          <p:cNvPr id="13" name="PlaceHolder 2"/>
          <p:cNvSpPr>
            <a:spLocks noGrp="1"/>
          </p:cNvSpPr>
          <p:nvPr>
            <p:ph type="body"/>
          </p:nvPr>
        </p:nvSpPr>
        <p:spPr>
          <a:xfrm>
            <a:off x="360000" y="1453320"/>
            <a:ext cx="3298680" cy="3913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14" name="PlaceHolder 3"/>
          <p:cNvSpPr>
            <a:spLocks noGrp="1"/>
          </p:cNvSpPr>
          <p:nvPr>
            <p:ph type="body"/>
          </p:nvPr>
        </p:nvSpPr>
        <p:spPr>
          <a:xfrm>
            <a:off x="3823920" y="1453320"/>
            <a:ext cx="3298680" cy="391356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360000" y="666360"/>
            <a:ext cx="6760080" cy="519120"/>
          </a:xfrm>
          <a:prstGeom prst="rect">
            <a:avLst/>
          </a:prstGeom>
        </p:spPr>
        <p:txBody>
          <a:bodyPr lIns="0" tIns="0" rIns="0" bIns="0" anchor="ctr">
            <a:noAutofit/>
          </a:bodyPr>
          <a:lstStyle/>
          <a:p>
            <a:endParaRPr lang="de-DE" sz="36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360000" y="666360"/>
            <a:ext cx="6760080" cy="24076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360000" y="666360"/>
            <a:ext cx="6760080" cy="519120"/>
          </a:xfrm>
          <a:prstGeom prst="rect">
            <a:avLst/>
          </a:prstGeom>
        </p:spPr>
        <p:txBody>
          <a:bodyPr lIns="0" tIns="0" rIns="0" bIns="0" anchor="ctr">
            <a:noAutofit/>
          </a:bodyPr>
          <a:lstStyle/>
          <a:p>
            <a:endParaRPr lang="de-DE" sz="3600" b="0" strike="noStrike" spc="-1">
              <a:solidFill>
                <a:srgbClr val="000000"/>
              </a:solidFill>
              <a:latin typeface="Arial"/>
            </a:endParaRPr>
          </a:p>
        </p:txBody>
      </p:sp>
      <p:sp>
        <p:nvSpPr>
          <p:cNvPr id="18" name="PlaceHolder 2"/>
          <p:cNvSpPr>
            <a:spLocks noGrp="1"/>
          </p:cNvSpPr>
          <p:nvPr>
            <p:ph type="body"/>
          </p:nvPr>
        </p:nvSpPr>
        <p:spPr>
          <a:xfrm>
            <a:off x="360000" y="1453320"/>
            <a:ext cx="3298680" cy="186660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19" name="PlaceHolder 3"/>
          <p:cNvSpPr>
            <a:spLocks noGrp="1"/>
          </p:cNvSpPr>
          <p:nvPr>
            <p:ph type="body"/>
          </p:nvPr>
        </p:nvSpPr>
        <p:spPr>
          <a:xfrm>
            <a:off x="3823920" y="1453320"/>
            <a:ext cx="3298680" cy="3913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20" name="PlaceHolder 4"/>
          <p:cNvSpPr>
            <a:spLocks noGrp="1"/>
          </p:cNvSpPr>
          <p:nvPr>
            <p:ph type="body"/>
          </p:nvPr>
        </p:nvSpPr>
        <p:spPr>
          <a:xfrm>
            <a:off x="360000" y="3497760"/>
            <a:ext cx="3298680" cy="186660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360000" y="666360"/>
            <a:ext cx="6760080" cy="519120"/>
          </a:xfrm>
          <a:prstGeom prst="rect">
            <a:avLst/>
          </a:prstGeom>
        </p:spPr>
        <p:txBody>
          <a:bodyPr lIns="0" tIns="0" rIns="0" bIns="0" anchor="ctr">
            <a:noAutofit/>
          </a:bodyPr>
          <a:lstStyle/>
          <a:p>
            <a:endParaRPr lang="de-DE" sz="3600" b="0" strike="noStrike" spc="-1">
              <a:solidFill>
                <a:srgbClr val="000000"/>
              </a:solidFill>
              <a:latin typeface="Arial"/>
            </a:endParaRPr>
          </a:p>
        </p:txBody>
      </p:sp>
      <p:sp>
        <p:nvSpPr>
          <p:cNvPr id="22" name="PlaceHolder 2"/>
          <p:cNvSpPr>
            <a:spLocks noGrp="1"/>
          </p:cNvSpPr>
          <p:nvPr>
            <p:ph type="body"/>
          </p:nvPr>
        </p:nvSpPr>
        <p:spPr>
          <a:xfrm>
            <a:off x="360000" y="1453320"/>
            <a:ext cx="3298680" cy="391356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23" name="PlaceHolder 3"/>
          <p:cNvSpPr>
            <a:spLocks noGrp="1"/>
          </p:cNvSpPr>
          <p:nvPr>
            <p:ph type="body"/>
          </p:nvPr>
        </p:nvSpPr>
        <p:spPr>
          <a:xfrm>
            <a:off x="3823920" y="1453320"/>
            <a:ext cx="3298680" cy="186660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24" name="PlaceHolder 4"/>
          <p:cNvSpPr>
            <a:spLocks noGrp="1"/>
          </p:cNvSpPr>
          <p:nvPr>
            <p:ph type="body"/>
          </p:nvPr>
        </p:nvSpPr>
        <p:spPr>
          <a:xfrm>
            <a:off x="3823920" y="3497760"/>
            <a:ext cx="3298680" cy="186660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360000" y="666360"/>
            <a:ext cx="6760080" cy="519120"/>
          </a:xfrm>
          <a:prstGeom prst="rect">
            <a:avLst/>
          </a:prstGeom>
        </p:spPr>
        <p:txBody>
          <a:bodyPr lIns="0" tIns="0" rIns="0" bIns="0" anchor="ctr">
            <a:noAutofit/>
          </a:bodyPr>
          <a:lstStyle/>
          <a:p>
            <a:endParaRPr lang="de-DE" sz="3600" b="0" strike="noStrike" spc="-1">
              <a:solidFill>
                <a:srgbClr val="000000"/>
              </a:solidFill>
              <a:latin typeface="Arial"/>
            </a:endParaRPr>
          </a:p>
        </p:txBody>
      </p:sp>
      <p:sp>
        <p:nvSpPr>
          <p:cNvPr id="26" name="PlaceHolder 2"/>
          <p:cNvSpPr>
            <a:spLocks noGrp="1"/>
          </p:cNvSpPr>
          <p:nvPr>
            <p:ph type="body"/>
          </p:nvPr>
        </p:nvSpPr>
        <p:spPr>
          <a:xfrm>
            <a:off x="360000" y="1453320"/>
            <a:ext cx="3298680" cy="186660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27" name="PlaceHolder 3"/>
          <p:cNvSpPr>
            <a:spLocks noGrp="1"/>
          </p:cNvSpPr>
          <p:nvPr>
            <p:ph type="body"/>
          </p:nvPr>
        </p:nvSpPr>
        <p:spPr>
          <a:xfrm>
            <a:off x="3823920" y="1453320"/>
            <a:ext cx="3298680" cy="1866600"/>
          </a:xfrm>
          <a:prstGeom prst="rect">
            <a:avLst/>
          </a:prstGeom>
        </p:spPr>
        <p:txBody>
          <a:bodyPr lIns="0" tIns="0" rIns="0" bIns="0">
            <a:normAutofit/>
          </a:bodyPr>
          <a:lstStyle/>
          <a:p>
            <a:endParaRPr lang="de-DE" sz="3200" b="0" strike="noStrike" spc="-1">
              <a:solidFill>
                <a:srgbClr val="000000"/>
              </a:solidFill>
              <a:latin typeface="Arial"/>
            </a:endParaRPr>
          </a:p>
        </p:txBody>
      </p:sp>
      <p:sp>
        <p:nvSpPr>
          <p:cNvPr id="28" name="PlaceHolder 4"/>
          <p:cNvSpPr>
            <a:spLocks noGrp="1"/>
          </p:cNvSpPr>
          <p:nvPr>
            <p:ph type="body"/>
          </p:nvPr>
        </p:nvSpPr>
        <p:spPr>
          <a:xfrm>
            <a:off x="360000" y="3497760"/>
            <a:ext cx="6760080" cy="1866600"/>
          </a:xfrm>
          <a:prstGeom prst="rect">
            <a:avLst/>
          </a:prstGeom>
        </p:spPr>
        <p:txBody>
          <a:bodyPr lIns="0" tIns="0" rIns="0" bIns="0">
            <a:normAutofit/>
          </a:bodyPr>
          <a:lstStyle/>
          <a:p>
            <a:endParaRPr lang="de-DE" sz="32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jpeg"/><Relationship Id="rId2" Type="http://schemas.openxmlformats.org/officeDocument/2006/relationships/slideLayout" Target="../slideLayouts/slideLayout14.xml"/><Relationship Id="rId16"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Bild 14" descr="bogen_v03.jpg"/>
          <p:cNvPicPr/>
          <p:nvPr/>
        </p:nvPicPr>
        <p:blipFill>
          <a:blip r:embed="rId14"/>
          <a:srcRect t="5534"/>
          <a:stretch/>
        </p:blipFill>
        <p:spPr>
          <a:xfrm>
            <a:off x="0" y="0"/>
            <a:ext cx="9147240" cy="2457000"/>
          </a:xfrm>
          <a:prstGeom prst="rect">
            <a:avLst/>
          </a:prstGeom>
          <a:ln w="0">
            <a:noFill/>
          </a:ln>
        </p:spPr>
      </p:pic>
      <p:pic>
        <p:nvPicPr>
          <p:cNvPr id="9" name="Bild 4" descr="DGHS_Tagline_CMYK_v01.pdf"/>
          <p:cNvPicPr/>
          <p:nvPr/>
        </p:nvPicPr>
        <p:blipFill>
          <a:blip r:embed="rId15"/>
          <a:stretch/>
        </p:blipFill>
        <p:spPr>
          <a:xfrm>
            <a:off x="446040" y="6172200"/>
            <a:ext cx="6195960" cy="180000"/>
          </a:xfrm>
          <a:prstGeom prst="rect">
            <a:avLst/>
          </a:prstGeom>
          <a:ln w="0">
            <a:noFill/>
          </a:ln>
        </p:spPr>
      </p:pic>
      <p:sp>
        <p:nvSpPr>
          <p:cNvPr id="2" name="Rechteck 8"/>
          <p:cNvSpPr/>
          <p:nvPr/>
        </p:nvSpPr>
        <p:spPr>
          <a:xfrm>
            <a:off x="-25560" y="6517800"/>
            <a:ext cx="9186120" cy="339840"/>
          </a:xfrm>
          <a:prstGeom prst="rect">
            <a:avLst/>
          </a:prstGeom>
          <a:solidFill>
            <a:srgbClr val="009239"/>
          </a:solidFill>
          <a:ln>
            <a:solidFill>
              <a:srgbClr val="98B855"/>
            </a:solidFill>
            <a:round/>
          </a:ln>
          <a:effectLst>
            <a:outerShdw blurRad="3996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pic>
        <p:nvPicPr>
          <p:cNvPr id="3" name="Bild 10" descr="dghs_logo_90c-100y_www.jpg"/>
          <p:cNvPicPr/>
          <p:nvPr/>
        </p:nvPicPr>
        <p:blipFill>
          <a:blip r:embed="rId16"/>
          <a:stretch/>
        </p:blipFill>
        <p:spPr>
          <a:xfrm>
            <a:off x="7149960" y="5592240"/>
            <a:ext cx="1667160" cy="803160"/>
          </a:xfrm>
          <a:prstGeom prst="rect">
            <a:avLst/>
          </a:prstGeom>
          <a:ln w="0">
            <a:noFill/>
          </a:ln>
        </p:spPr>
      </p:pic>
      <p:sp>
        <p:nvSpPr>
          <p:cNvPr id="4" name="PlaceHolder 1"/>
          <p:cNvSpPr>
            <a:spLocks noGrp="1"/>
          </p:cNvSpPr>
          <p:nvPr>
            <p:ph type="title"/>
          </p:nvPr>
        </p:nvSpPr>
        <p:spPr>
          <a:xfrm>
            <a:off x="457200" y="2130480"/>
            <a:ext cx="8254800" cy="1469520"/>
          </a:xfrm>
          <a:prstGeom prst="rect">
            <a:avLst/>
          </a:prstGeom>
        </p:spPr>
        <p:txBody>
          <a:bodyPr anchor="ctr">
            <a:normAutofit/>
          </a:bodyPr>
          <a:lstStyle/>
          <a:p>
            <a:pPr algn="ctr">
              <a:lnSpc>
                <a:spcPct val="100000"/>
              </a:lnSpc>
            </a:pPr>
            <a:r>
              <a:rPr lang="en-US" sz="3200" b="1" strike="noStrike" spc="-1">
                <a:solidFill>
                  <a:srgbClr val="000000"/>
                </a:solidFill>
                <a:latin typeface="Arial"/>
              </a:rPr>
              <a:t>Click to edit Master title style</a:t>
            </a:r>
            <a:endParaRPr lang="de-DE" sz="3200" b="0" strike="noStrike" spc="-1">
              <a:solidFill>
                <a:srgbClr val="000000"/>
              </a:solidFill>
              <a:latin typeface="Arial"/>
            </a:endParaRPr>
          </a:p>
        </p:txBody>
      </p:sp>
      <p:pic>
        <p:nvPicPr>
          <p:cNvPr id="5" name="Picture 2" descr="D:\DGHS\Werbung_Print_Flyer_Layout_Bildwelten\Welle.jpg"/>
          <p:cNvPicPr/>
          <p:nvPr/>
        </p:nvPicPr>
        <p:blipFill>
          <a:blip r:embed="rId17"/>
          <a:stretch/>
        </p:blipFill>
        <p:spPr>
          <a:xfrm>
            <a:off x="0" y="5764680"/>
            <a:ext cx="9143640" cy="1092960"/>
          </a:xfrm>
          <a:prstGeom prst="rect">
            <a:avLst/>
          </a:prstGeom>
          <a:ln w="0">
            <a:noFill/>
          </a:ln>
        </p:spPr>
      </p:pic>
      <p:sp>
        <p:nvSpPr>
          <p:cNvPr id="6" name="Rechteck 2"/>
          <p:cNvSpPr/>
          <p:nvPr/>
        </p:nvSpPr>
        <p:spPr>
          <a:xfrm>
            <a:off x="7014240" y="5312880"/>
            <a:ext cx="2129400" cy="543600"/>
          </a:xfrm>
          <a:prstGeom prst="rect">
            <a:avLst/>
          </a:prstGeom>
          <a:solidFill>
            <a:schemeClr val="bg1"/>
          </a:solidFill>
          <a:ln>
            <a:solidFill>
              <a:srgbClr val="FFFFFF"/>
            </a:solidFill>
            <a:round/>
          </a:ln>
        </p:spPr>
        <p:style>
          <a:lnRef idx="2">
            <a:schemeClr val="dk1">
              <a:shade val="50000"/>
            </a:schemeClr>
          </a:lnRef>
          <a:fillRef idx="1">
            <a:schemeClr val="dk1"/>
          </a:fillRef>
          <a:effectRef idx="0">
            <a:schemeClr val="dk1"/>
          </a:effectRef>
          <a:fontRef idx="minor"/>
        </p:style>
      </p:sp>
      <p:sp>
        <p:nvSpPr>
          <p:cNvPr id="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4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20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20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4" name="Bild 14" descr="bogen_v03.jpg"/>
          <p:cNvPicPr/>
          <p:nvPr/>
        </p:nvPicPr>
        <p:blipFill>
          <a:blip r:embed="rId14"/>
          <a:srcRect t="5534"/>
          <a:stretch/>
        </p:blipFill>
        <p:spPr>
          <a:xfrm>
            <a:off x="0" y="0"/>
            <a:ext cx="9147240" cy="2457000"/>
          </a:xfrm>
          <a:prstGeom prst="rect">
            <a:avLst/>
          </a:prstGeom>
          <a:ln w="0">
            <a:noFill/>
          </a:ln>
        </p:spPr>
      </p:pic>
      <p:pic>
        <p:nvPicPr>
          <p:cNvPr id="45" name="Bild 4" descr="DGHS_Tagline_CMYK_v01.pdf"/>
          <p:cNvPicPr/>
          <p:nvPr/>
        </p:nvPicPr>
        <p:blipFill>
          <a:blip r:embed="rId15"/>
          <a:stretch/>
        </p:blipFill>
        <p:spPr>
          <a:xfrm>
            <a:off x="446040" y="6172200"/>
            <a:ext cx="6195960" cy="180000"/>
          </a:xfrm>
          <a:prstGeom prst="rect">
            <a:avLst/>
          </a:prstGeom>
          <a:ln w="0">
            <a:noFill/>
          </a:ln>
        </p:spPr>
      </p:pic>
      <p:sp>
        <p:nvSpPr>
          <p:cNvPr id="46" name="Rechteck 8"/>
          <p:cNvSpPr/>
          <p:nvPr/>
        </p:nvSpPr>
        <p:spPr>
          <a:xfrm>
            <a:off x="-25560" y="6517800"/>
            <a:ext cx="9186120" cy="339840"/>
          </a:xfrm>
          <a:prstGeom prst="rect">
            <a:avLst/>
          </a:prstGeom>
          <a:solidFill>
            <a:srgbClr val="009239"/>
          </a:solidFill>
          <a:ln>
            <a:solidFill>
              <a:srgbClr val="98B855"/>
            </a:solidFill>
            <a:round/>
          </a:ln>
          <a:effectLst>
            <a:outerShdw blurRad="3996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pic>
        <p:nvPicPr>
          <p:cNvPr id="47" name="Bild 10" descr="dghs_logo_90c-100y_www.jpg"/>
          <p:cNvPicPr/>
          <p:nvPr/>
        </p:nvPicPr>
        <p:blipFill>
          <a:blip r:embed="rId16"/>
          <a:stretch/>
        </p:blipFill>
        <p:spPr>
          <a:xfrm>
            <a:off x="7149960" y="5592240"/>
            <a:ext cx="1667160" cy="803160"/>
          </a:xfrm>
          <a:prstGeom prst="rect">
            <a:avLst/>
          </a:prstGeom>
          <a:ln w="0">
            <a:noFill/>
          </a:ln>
        </p:spPr>
      </p:pic>
      <p:sp>
        <p:nvSpPr>
          <p:cNvPr id="48" name="PlaceHolder 1"/>
          <p:cNvSpPr>
            <a:spLocks noGrp="1"/>
          </p:cNvSpPr>
          <p:nvPr>
            <p:ph type="body"/>
          </p:nvPr>
        </p:nvSpPr>
        <p:spPr>
          <a:xfrm>
            <a:off x="360000" y="1453320"/>
            <a:ext cx="6760080" cy="3913560"/>
          </a:xfrm>
          <a:prstGeom prst="rect">
            <a:avLst/>
          </a:prstGeom>
        </p:spPr>
        <p:txBody>
          <a:bodyPr>
            <a:noAutofit/>
          </a:bodyPr>
          <a:lstStyle/>
          <a:p>
            <a:pPr>
              <a:lnSpc>
                <a:spcPct val="90000"/>
              </a:lnSpc>
              <a:spcBef>
                <a:spcPts val="320"/>
              </a:spcBef>
              <a:tabLst>
                <a:tab pos="0" algn="l"/>
              </a:tabLst>
            </a:pPr>
            <a:r>
              <a:rPr lang="de-DE" sz="1600" b="1" strike="noStrike" spc="-1">
                <a:solidFill>
                  <a:srgbClr val="404040"/>
                </a:solidFill>
                <a:latin typeface="Arial"/>
              </a:rPr>
              <a:t>Kontaktfeld</a:t>
            </a:r>
            <a:endParaRPr lang="de-DE" sz="1600" b="0" strike="noStrike" spc="-1">
              <a:solidFill>
                <a:srgbClr val="000000"/>
              </a:solidFill>
              <a:latin typeface="Arial"/>
            </a:endParaRPr>
          </a:p>
        </p:txBody>
      </p:sp>
      <p:sp>
        <p:nvSpPr>
          <p:cNvPr id="49" name="PlaceHolder 2"/>
          <p:cNvSpPr>
            <a:spLocks noGrp="1"/>
          </p:cNvSpPr>
          <p:nvPr>
            <p:ph type="title"/>
          </p:nvPr>
        </p:nvSpPr>
        <p:spPr>
          <a:xfrm>
            <a:off x="360000" y="666360"/>
            <a:ext cx="6760080" cy="519120"/>
          </a:xfrm>
          <a:prstGeom prst="rect">
            <a:avLst/>
          </a:prstGeom>
        </p:spPr>
        <p:txBody>
          <a:bodyPr anchor="ctr">
            <a:noAutofit/>
          </a:bodyPr>
          <a:lstStyle/>
          <a:p>
            <a:pPr>
              <a:lnSpc>
                <a:spcPct val="100000"/>
              </a:lnSpc>
            </a:pPr>
            <a:r>
              <a:rPr lang="en-US" sz="2400" b="1" strike="noStrike" spc="-1">
                <a:solidFill>
                  <a:srgbClr val="009239"/>
                </a:solidFill>
                <a:latin typeface="Arial"/>
              </a:rPr>
              <a:t>Click to edit Master title style</a:t>
            </a:r>
            <a:endParaRPr lang="de-DE" sz="2400" b="0" strike="noStrike" spc="-1">
              <a:solidFill>
                <a:srgbClr val="000000"/>
              </a:solidFill>
              <a:latin typeface="Arial"/>
            </a:endParaRPr>
          </a:p>
        </p:txBody>
      </p:sp>
      <p:pic>
        <p:nvPicPr>
          <p:cNvPr id="50" name="Picture 2" descr="D:\DGHS\Werbung_Print_Flyer_Layout_Bildwelten\Welle.jpg"/>
          <p:cNvPicPr/>
          <p:nvPr/>
        </p:nvPicPr>
        <p:blipFill>
          <a:blip r:embed="rId17"/>
          <a:stretch/>
        </p:blipFill>
        <p:spPr>
          <a:xfrm>
            <a:off x="0" y="5764680"/>
            <a:ext cx="9143640" cy="1092960"/>
          </a:xfrm>
          <a:prstGeom prst="rect">
            <a:avLst/>
          </a:prstGeom>
          <a:ln w="0">
            <a:noFill/>
          </a:ln>
        </p:spPr>
      </p:pic>
      <p:sp>
        <p:nvSpPr>
          <p:cNvPr id="51" name="Rechteck 1"/>
          <p:cNvSpPr/>
          <p:nvPr/>
        </p:nvSpPr>
        <p:spPr>
          <a:xfrm>
            <a:off x="7025760" y="5367240"/>
            <a:ext cx="1909440" cy="397080"/>
          </a:xfrm>
          <a:prstGeom prst="rect">
            <a:avLst/>
          </a:prstGeom>
          <a:solidFill>
            <a:schemeClr val="bg1"/>
          </a:solidFill>
          <a:ln>
            <a:solidFill>
              <a:srgbClr val="FFFFFF"/>
            </a:solidFill>
            <a:round/>
          </a:ln>
        </p:spPr>
        <p:style>
          <a:lnRef idx="2">
            <a:schemeClr val="accent1">
              <a:shade val="50000"/>
            </a:schemeClr>
          </a:lnRef>
          <a:fillRef idx="1">
            <a:schemeClr val="accent1"/>
          </a:fillRef>
          <a:effectRef idx="0">
            <a:schemeClr val="accent1"/>
          </a:effectRef>
          <a:fontRef idx="minor"/>
        </p:style>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4" descr="D:\DGHS\Werbung_Print_Flyer_Layout_Bildwelten\Welle.jpg"/>
          <p:cNvPicPr/>
          <p:nvPr/>
        </p:nvPicPr>
        <p:blipFill>
          <a:blip r:embed="rId2"/>
          <a:stretch/>
        </p:blipFill>
        <p:spPr>
          <a:xfrm>
            <a:off x="0" y="5794920"/>
            <a:ext cx="9143640" cy="1092960"/>
          </a:xfrm>
          <a:prstGeom prst="rect">
            <a:avLst/>
          </a:prstGeom>
          <a:ln w="0">
            <a:noFill/>
          </a:ln>
        </p:spPr>
      </p:pic>
      <p:sp>
        <p:nvSpPr>
          <p:cNvPr id="95" name="Rechteck 9"/>
          <p:cNvSpPr/>
          <p:nvPr/>
        </p:nvSpPr>
        <p:spPr>
          <a:xfrm>
            <a:off x="6666840" y="5198400"/>
            <a:ext cx="2326320" cy="681120"/>
          </a:xfrm>
          <a:prstGeom prst="rect">
            <a:avLst/>
          </a:prstGeom>
          <a:solidFill>
            <a:schemeClr val="bg1"/>
          </a:solidFill>
          <a:ln>
            <a:solidFill>
              <a:srgbClr val="FFFFFF"/>
            </a:solidFill>
            <a:round/>
          </a:ln>
        </p:spPr>
        <p:style>
          <a:lnRef idx="2">
            <a:schemeClr val="accent1">
              <a:shade val="50000"/>
            </a:schemeClr>
          </a:lnRef>
          <a:fillRef idx="1">
            <a:schemeClr val="accent1"/>
          </a:fillRef>
          <a:effectRef idx="0">
            <a:schemeClr val="accent1"/>
          </a:effectRef>
          <a:fontRef idx="minor"/>
        </p:style>
        <p:txBody>
          <a:bodyPr/>
          <a:lstStyle/>
          <a:p>
            <a:endParaRPr lang="de-DE"/>
          </a:p>
        </p:txBody>
      </p:sp>
      <p:sp>
        <p:nvSpPr>
          <p:cNvPr id="96" name="Rechteck 6"/>
          <p:cNvSpPr/>
          <p:nvPr/>
        </p:nvSpPr>
        <p:spPr>
          <a:xfrm>
            <a:off x="1352880" y="753120"/>
            <a:ext cx="5909760" cy="396886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de-DE" sz="1800" b="0" strike="noStrike" spc="-1" dirty="0">
              <a:latin typeface="Arial"/>
            </a:endParaRPr>
          </a:p>
          <a:p>
            <a:pPr algn="ctr">
              <a:lnSpc>
                <a:spcPct val="100000"/>
              </a:lnSpc>
            </a:pPr>
            <a:endParaRPr lang="de-DE" sz="1800" b="0" strike="noStrike" spc="-1" dirty="0">
              <a:latin typeface="Arial"/>
            </a:endParaRPr>
          </a:p>
          <a:p>
            <a:pPr algn="ctr">
              <a:lnSpc>
                <a:spcPct val="100000"/>
              </a:lnSpc>
            </a:pPr>
            <a:endParaRPr lang="de-DE" sz="1800" b="0" strike="noStrike" spc="-1" dirty="0">
              <a:latin typeface="Arial"/>
            </a:endParaRPr>
          </a:p>
          <a:p>
            <a:pPr algn="ctr">
              <a:lnSpc>
                <a:spcPct val="100000"/>
              </a:lnSpc>
            </a:pPr>
            <a:endParaRPr lang="de-DE" sz="1800" b="0" strike="noStrike" spc="-1" dirty="0">
              <a:latin typeface="Arial"/>
            </a:endParaRPr>
          </a:p>
          <a:p>
            <a:pPr algn="ctr">
              <a:lnSpc>
                <a:spcPct val="100000"/>
              </a:lnSpc>
            </a:pPr>
            <a:endParaRPr lang="de-DE" sz="3600" b="1" strike="noStrike" spc="-1" dirty="0">
              <a:solidFill>
                <a:srgbClr val="000000"/>
              </a:solidFill>
              <a:latin typeface="Arial"/>
            </a:endParaRPr>
          </a:p>
          <a:p>
            <a:pPr algn="ctr">
              <a:lnSpc>
                <a:spcPct val="100000"/>
              </a:lnSpc>
            </a:pPr>
            <a:r>
              <a:rPr lang="de-DE" sz="3600" b="1" strike="noStrike" spc="-1" dirty="0">
                <a:solidFill>
                  <a:srgbClr val="000000"/>
                </a:solidFill>
                <a:latin typeface="Arial"/>
              </a:rPr>
              <a:t>Sterbehilfe – </a:t>
            </a:r>
            <a:endParaRPr lang="de-DE" sz="3600" b="0" strike="noStrike" spc="-1" dirty="0">
              <a:latin typeface="Arial"/>
            </a:endParaRPr>
          </a:p>
          <a:p>
            <a:pPr algn="ctr">
              <a:lnSpc>
                <a:spcPct val="100000"/>
              </a:lnSpc>
            </a:pPr>
            <a:r>
              <a:rPr lang="de-DE" sz="3600" b="1" strike="noStrike" spc="-1" dirty="0">
                <a:solidFill>
                  <a:srgbClr val="000000"/>
                </a:solidFill>
                <a:latin typeface="Arial"/>
              </a:rPr>
              <a:t>Hilfe beim / zum Sterben?</a:t>
            </a:r>
          </a:p>
          <a:p>
            <a:pPr algn="ctr">
              <a:lnSpc>
                <a:spcPct val="100000"/>
              </a:lnSpc>
            </a:pPr>
            <a:endParaRPr lang="de-DE" sz="3600" b="1" strike="noStrike" spc="-1" dirty="0">
              <a:solidFill>
                <a:srgbClr val="000000"/>
              </a:solidFill>
              <a:latin typeface="Arial"/>
            </a:endParaRPr>
          </a:p>
          <a:p>
            <a:pPr algn="ctr">
              <a:lnSpc>
                <a:spcPct val="100000"/>
              </a:lnSpc>
            </a:pPr>
            <a:r>
              <a:rPr lang="de-DE" sz="3600" b="1" spc="-1" dirty="0">
                <a:solidFill>
                  <a:srgbClr val="000000"/>
                </a:solidFill>
                <a:latin typeface="Arial"/>
              </a:rPr>
              <a:t>Die DGHS </a:t>
            </a:r>
            <a:endParaRPr lang="de-DE" sz="3600" b="0" strike="noStrike" spc="-1" dirty="0">
              <a:latin typeface="Arial"/>
            </a:endParaRPr>
          </a:p>
        </p:txBody>
      </p:sp>
      <p:sp>
        <p:nvSpPr>
          <p:cNvPr id="97" name="Rechteck 1"/>
          <p:cNvSpPr/>
          <p:nvPr/>
        </p:nvSpPr>
        <p:spPr>
          <a:xfrm>
            <a:off x="2286000" y="2690280"/>
            <a:ext cx="4571640" cy="1736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de-DE" sz="1800" b="0" strike="noStrike" spc="-1">
              <a:latin typeface="Arial"/>
            </a:endParaRPr>
          </a:p>
          <a:p>
            <a:pPr>
              <a:lnSpc>
                <a:spcPct val="100000"/>
              </a:lnSpc>
            </a:pPr>
            <a:endParaRPr lang="de-DE" sz="1800" b="0" strike="noStrike" spc="-1">
              <a:latin typeface="Arial"/>
            </a:endParaRPr>
          </a:p>
          <a:p>
            <a:pPr>
              <a:lnSpc>
                <a:spcPct val="100000"/>
              </a:lnSpc>
            </a:pPr>
            <a:endParaRPr lang="de-DE" sz="1800" b="0" strike="noStrike" spc="-1">
              <a:latin typeface="Arial"/>
            </a:endParaRPr>
          </a:p>
          <a:p>
            <a:pPr>
              <a:lnSpc>
                <a:spcPct val="100000"/>
              </a:lnSpc>
            </a:pPr>
            <a:endParaRPr lang="de-DE" sz="1800" b="0" strike="noStrike" spc="-1">
              <a:latin typeface="Arial"/>
            </a:endParaRPr>
          </a:p>
          <a:p>
            <a:pPr>
              <a:lnSpc>
                <a:spcPct val="100000"/>
              </a:lnSpc>
            </a:pPr>
            <a:br/>
            <a:endParaRPr lang="de-DE"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6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2"/>
          <p:cNvSpPr txBox="1"/>
          <p:nvPr/>
        </p:nvSpPr>
        <p:spPr>
          <a:xfrm>
            <a:off x="1705320" y="751680"/>
            <a:ext cx="5681880" cy="1221840"/>
          </a:xfrm>
          <a:prstGeom prst="rect">
            <a:avLst/>
          </a:prstGeom>
          <a:noFill/>
          <a:ln w="9360">
            <a:noFill/>
          </a:ln>
        </p:spPr>
        <p:txBody>
          <a:bodyPr>
            <a:noAutofit/>
          </a:bodyPr>
          <a:lstStyle/>
          <a:p>
            <a:pPr algn="ctr">
              <a:lnSpc>
                <a:spcPct val="100000"/>
              </a:lnSpc>
            </a:pPr>
            <a:r>
              <a:rPr lang="de-DE" sz="3600" b="1" strike="noStrike" spc="-1" dirty="0">
                <a:solidFill>
                  <a:srgbClr val="000000"/>
                </a:solidFill>
                <a:latin typeface="Arial"/>
              </a:rPr>
              <a:t>Gesetze im Strafrecht (StGB)</a:t>
            </a:r>
            <a:br>
              <a:rPr dirty="0"/>
            </a:br>
            <a:endParaRPr lang="de-DE" sz="3600" b="0" strike="noStrike" spc="-1" dirty="0">
              <a:solidFill>
                <a:srgbClr val="000000"/>
              </a:solidFill>
              <a:latin typeface="Arial"/>
            </a:endParaRPr>
          </a:p>
        </p:txBody>
      </p:sp>
      <p:sp>
        <p:nvSpPr>
          <p:cNvPr id="123" name="Rectangle 3"/>
          <p:cNvSpPr txBox="1"/>
          <p:nvPr/>
        </p:nvSpPr>
        <p:spPr>
          <a:xfrm>
            <a:off x="478800" y="1973880"/>
            <a:ext cx="8229240" cy="3978720"/>
          </a:xfrm>
          <a:prstGeom prst="rect">
            <a:avLst/>
          </a:prstGeom>
          <a:noFill/>
          <a:ln w="9360">
            <a:noFill/>
          </a:ln>
        </p:spPr>
        <p:txBody>
          <a:bodyPr>
            <a:noAutofit/>
          </a:bodyPr>
          <a:lstStyle/>
          <a:p>
            <a:pPr marL="360">
              <a:lnSpc>
                <a:spcPct val="150000"/>
              </a:lnSpc>
              <a:buClr>
                <a:srgbClr val="000000"/>
              </a:buClr>
            </a:pPr>
            <a:endParaRPr lang="de-DE" sz="3200" b="0" strike="noStrike" spc="-1" dirty="0">
              <a:solidFill>
                <a:srgbClr val="000000"/>
              </a:solidFill>
              <a:latin typeface="Arial"/>
            </a:endParaRPr>
          </a:p>
          <a:p>
            <a:pPr marL="343080" indent="-342720">
              <a:lnSpc>
                <a:spcPct val="150000"/>
              </a:lnSpc>
              <a:buClr>
                <a:srgbClr val="000000"/>
              </a:buClr>
              <a:buFont typeface="Arial"/>
              <a:buChar char="•"/>
              <a:tabLst>
                <a:tab pos="0" algn="l"/>
              </a:tabLst>
            </a:pPr>
            <a:r>
              <a:rPr lang="de-DE" sz="2000" b="0" strike="noStrike" spc="-1" dirty="0">
                <a:solidFill>
                  <a:srgbClr val="000000"/>
                </a:solidFill>
                <a:latin typeface="Arial"/>
              </a:rPr>
              <a:t>§ 216 StGB: Tötung auf Verlangen</a:t>
            </a:r>
          </a:p>
          <a:p>
            <a:pPr marL="343080" indent="-342720">
              <a:lnSpc>
                <a:spcPct val="150000"/>
              </a:lnSpc>
              <a:buClr>
                <a:srgbClr val="000000"/>
              </a:buClr>
              <a:buFont typeface="Arial"/>
              <a:buChar char="•"/>
              <a:tabLst>
                <a:tab pos="0" algn="l"/>
              </a:tabLst>
            </a:pPr>
            <a:r>
              <a:rPr lang="de-DE" sz="2000" b="0" strike="noStrike" spc="-1" dirty="0">
                <a:solidFill>
                  <a:srgbClr val="000000"/>
                </a:solidFill>
                <a:latin typeface="Arial"/>
              </a:rPr>
              <a:t>Straftatbestände der Körperverletzung</a:t>
            </a:r>
          </a:p>
          <a:p>
            <a:pPr marL="343080" indent="-342720">
              <a:lnSpc>
                <a:spcPct val="150000"/>
              </a:lnSpc>
              <a:buClr>
                <a:srgbClr val="000000"/>
              </a:buClr>
              <a:buFont typeface="Arial"/>
              <a:buChar char="•"/>
              <a:tabLst>
                <a:tab pos="0" algn="l"/>
              </a:tabLst>
            </a:pPr>
            <a:r>
              <a:rPr lang="de-DE" sz="2000" b="0" strike="noStrike" spc="-1" dirty="0">
                <a:solidFill>
                  <a:srgbClr val="000000"/>
                </a:solidFill>
                <a:latin typeface="Arial"/>
              </a:rPr>
              <a:t>Straftatbestände der fahrlässigen Tötung</a:t>
            </a:r>
          </a:p>
          <a:p>
            <a:pPr marL="343080" indent="-342720">
              <a:lnSpc>
                <a:spcPct val="150000"/>
              </a:lnSpc>
              <a:buClr>
                <a:srgbClr val="000000"/>
              </a:buClr>
              <a:buFont typeface="Arial"/>
              <a:buChar char="•"/>
              <a:tabLst>
                <a:tab pos="0" algn="l"/>
              </a:tabLst>
            </a:pPr>
            <a:r>
              <a:rPr lang="de-DE" sz="2000" b="0" strike="noStrike" spc="-1" dirty="0">
                <a:solidFill>
                  <a:srgbClr val="000000"/>
                </a:solidFill>
                <a:latin typeface="Arial"/>
              </a:rPr>
              <a:t>Diverse Straftatbestände des Unterlassens</a:t>
            </a:r>
          </a:p>
          <a:p>
            <a:pPr>
              <a:lnSpc>
                <a:spcPct val="150000"/>
              </a:lnSpc>
              <a:tabLst>
                <a:tab pos="0" algn="l"/>
              </a:tabLst>
            </a:pPr>
            <a:endParaRPr lang="de-DE" sz="2000" b="0" strike="noStrike" spc="-1" dirty="0">
              <a:solidFill>
                <a:srgbClr val="000000"/>
              </a:solidFill>
              <a:latin typeface="Arial"/>
            </a:endParaRPr>
          </a:p>
        </p:txBody>
      </p:sp>
      <p:sp>
        <p:nvSpPr>
          <p:cNvPr id="124" name="Fußzeilenplatzhalter 1"/>
          <p:cNvSpPr/>
          <p:nvPr/>
        </p:nvSpPr>
        <p:spPr>
          <a:xfrm>
            <a:off x="3843000" y="6137280"/>
            <a:ext cx="1495080" cy="2361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de-DE"/>
          </a:p>
        </p:txBody>
      </p:sp>
    </p:spTree>
  </p:cSld>
  <p:clrMapOvr>
    <a:masterClrMapping/>
  </p:clrMapOvr>
  <mc:AlternateContent xmlns:mc="http://schemas.openxmlformats.org/markup-compatibility/2006" xmlns:p14="http://schemas.microsoft.com/office/powerpoint/2010/main">
    <mc:Choice Requires="p14">
      <p:transition spd="slow" p14:dur="6000" advTm="8000"/>
    </mc:Choice>
    <mc:Fallback xmlns="" xmlns:p15="http://schemas.microsoft.com/office/powerpoint/2012/main">
      <p:transition spd="slow" advTm="8000"/>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
                                            <p:txEl>
                                              <p:pRg st="1" end="1"/>
                                            </p:txEl>
                                          </p:spTgt>
                                        </p:tgtEl>
                                        <p:attrNameLst>
                                          <p:attrName>style.visibility</p:attrName>
                                        </p:attrNameLst>
                                      </p:cBhvr>
                                      <p:to>
                                        <p:strVal val="visible"/>
                                      </p:to>
                                    </p:set>
                                    <p:anim calcmode="lin" valueType="num">
                                      <p:cBhvr additive="repl">
                                        <p:cTn id="7" dur="500" fill="hold"/>
                                        <p:tgtEl>
                                          <p:spTgt spid="123">
                                            <p:txEl>
                                              <p:pRg st="1" end="1"/>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3">
                                            <p:txEl>
                                              <p:pRg st="2" end="2"/>
                                            </p:txEl>
                                          </p:spTgt>
                                        </p:tgtEl>
                                        <p:attrNameLst>
                                          <p:attrName>style.visibility</p:attrName>
                                        </p:attrNameLst>
                                      </p:cBhvr>
                                      <p:to>
                                        <p:strVal val="visible"/>
                                      </p:to>
                                    </p:set>
                                    <p:anim calcmode="lin" valueType="num">
                                      <p:cBhvr additive="repl">
                                        <p:cTn id="13" dur="500" fill="hold"/>
                                        <p:tgtEl>
                                          <p:spTgt spid="123">
                                            <p:txEl>
                                              <p:pRg st="2" end="2"/>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p:cNvSpPr txBox="1"/>
          <p:nvPr/>
        </p:nvSpPr>
        <p:spPr>
          <a:xfrm>
            <a:off x="14400" y="743760"/>
            <a:ext cx="8200080" cy="583560"/>
          </a:xfrm>
          <a:prstGeom prst="rect">
            <a:avLst/>
          </a:prstGeom>
          <a:noFill/>
          <a:ln w="9360">
            <a:noFill/>
          </a:ln>
        </p:spPr>
        <p:txBody>
          <a:bodyPr>
            <a:noAutofit/>
          </a:bodyPr>
          <a:lstStyle/>
          <a:p>
            <a:pPr algn="ctr">
              <a:lnSpc>
                <a:spcPct val="100000"/>
              </a:lnSpc>
            </a:pPr>
            <a:r>
              <a:rPr lang="de-DE" sz="3600" b="1" strike="noStrike" spc="-1">
                <a:solidFill>
                  <a:srgbClr val="000000"/>
                </a:solidFill>
                <a:latin typeface="Arial"/>
              </a:rPr>
              <a:t>Gerichtsurteile  </a:t>
            </a:r>
            <a:br/>
            <a:r>
              <a:rPr lang="de-DE" sz="3600" b="1" strike="noStrike" spc="-1">
                <a:solidFill>
                  <a:srgbClr val="000000"/>
                </a:solidFill>
                <a:latin typeface="Arial"/>
              </a:rPr>
              <a:t>  </a:t>
            </a:r>
            <a:endParaRPr lang="de-DE" sz="3600" b="0" strike="noStrike" spc="-1">
              <a:solidFill>
                <a:srgbClr val="000000"/>
              </a:solidFill>
              <a:latin typeface="Arial"/>
            </a:endParaRPr>
          </a:p>
        </p:txBody>
      </p:sp>
      <p:sp>
        <p:nvSpPr>
          <p:cNvPr id="126" name="Rectangle 3"/>
          <p:cNvSpPr txBox="1"/>
          <p:nvPr/>
        </p:nvSpPr>
        <p:spPr>
          <a:xfrm>
            <a:off x="429120" y="1790640"/>
            <a:ext cx="8229240" cy="4264920"/>
          </a:xfrm>
          <a:prstGeom prst="rect">
            <a:avLst/>
          </a:prstGeom>
          <a:noFill/>
          <a:ln w="9360">
            <a:noFill/>
          </a:ln>
        </p:spPr>
        <p:txBody>
          <a:bodyPr>
            <a:noAutofit/>
          </a:bodyPr>
          <a:lstStyle/>
          <a:p>
            <a:pPr>
              <a:lnSpc>
                <a:spcPct val="100000"/>
              </a:lnSpc>
              <a:spcBef>
                <a:spcPts val="400"/>
              </a:spcBef>
              <a:tabLst>
                <a:tab pos="0" algn="l"/>
              </a:tabLst>
            </a:pPr>
            <a:r>
              <a:rPr lang="de-DE" sz="2000" b="1" spc="-1" dirty="0">
                <a:solidFill>
                  <a:srgbClr val="000000"/>
                </a:solidFill>
                <a:latin typeface="Arial"/>
              </a:rPr>
              <a:t>… z</a:t>
            </a:r>
            <a:r>
              <a:rPr lang="de-DE" sz="2000" b="1" strike="noStrike" spc="-1" dirty="0">
                <a:solidFill>
                  <a:srgbClr val="000000"/>
                </a:solidFill>
                <a:latin typeface="Arial"/>
              </a:rPr>
              <a:t>u Patientenverfügungen</a:t>
            </a:r>
          </a:p>
          <a:p>
            <a:pPr>
              <a:lnSpc>
                <a:spcPct val="100000"/>
              </a:lnSpc>
              <a:spcBef>
                <a:spcPts val="400"/>
              </a:spcBef>
              <a:tabLst>
                <a:tab pos="0" algn="l"/>
              </a:tabLst>
            </a:pPr>
            <a:endParaRPr lang="de-DE" sz="2000" b="1" spc="-1" dirty="0">
              <a:solidFill>
                <a:srgbClr val="000000"/>
              </a:solidFill>
              <a:latin typeface="Arial"/>
            </a:endParaRPr>
          </a:p>
          <a:p>
            <a:pPr>
              <a:lnSpc>
                <a:spcPct val="100000"/>
              </a:lnSpc>
              <a:spcBef>
                <a:spcPts val="400"/>
              </a:spcBef>
              <a:tabLst>
                <a:tab pos="0" algn="l"/>
              </a:tabLst>
            </a:pPr>
            <a:r>
              <a:rPr lang="de-DE" sz="2000" b="1" strike="noStrike" spc="-1" dirty="0">
                <a:solidFill>
                  <a:srgbClr val="000000"/>
                </a:solidFill>
                <a:latin typeface="Arial"/>
              </a:rPr>
              <a:t>BGH XII ZB 61/16 vom 6. Juli 2016 </a:t>
            </a:r>
            <a:br>
              <a:rPr dirty="0"/>
            </a:br>
            <a:r>
              <a:rPr lang="de-DE" sz="1600" b="0" strike="noStrike" spc="-1" dirty="0">
                <a:solidFill>
                  <a:srgbClr val="000000"/>
                </a:solidFill>
                <a:latin typeface="Arial"/>
              </a:rPr>
              <a:t>„Der Bevollmächtigte muss prüfen, ob eine eigene, in einer PV niedergelegte Entscheidung des Betroffenen vorliegt und ob diese auf die aktuell eingetretene Lebens- und Behandlungssituation des Betroffenen zutrifft.“</a:t>
            </a:r>
          </a:p>
          <a:p>
            <a:pPr>
              <a:lnSpc>
                <a:spcPct val="100000"/>
              </a:lnSpc>
              <a:spcBef>
                <a:spcPts val="400"/>
              </a:spcBef>
              <a:tabLst>
                <a:tab pos="0" algn="l"/>
              </a:tabLst>
            </a:pPr>
            <a:endParaRPr lang="de-DE" sz="1600" b="0" strike="noStrike" spc="-1" dirty="0">
              <a:solidFill>
                <a:srgbClr val="000000"/>
              </a:solidFill>
              <a:latin typeface="Arial"/>
            </a:endParaRPr>
          </a:p>
          <a:p>
            <a:pPr>
              <a:lnSpc>
                <a:spcPct val="100000"/>
              </a:lnSpc>
              <a:spcBef>
                <a:spcPts val="400"/>
              </a:spcBef>
              <a:tabLst>
                <a:tab pos="0" algn="l"/>
              </a:tabLst>
            </a:pPr>
            <a:r>
              <a:rPr lang="de-DE" sz="2000" b="1" strike="noStrike" spc="-1" dirty="0">
                <a:solidFill>
                  <a:srgbClr val="000000"/>
                </a:solidFill>
                <a:latin typeface="Arial"/>
              </a:rPr>
              <a:t>BGH XII ZB 7604/15 vom 8. Februar 2017</a:t>
            </a:r>
            <a:br>
              <a:rPr dirty="0"/>
            </a:br>
            <a:r>
              <a:rPr lang="de-DE" sz="1600" b="0" strike="noStrike" spc="-1" dirty="0">
                <a:solidFill>
                  <a:srgbClr val="000000"/>
                </a:solidFill>
                <a:latin typeface="Arial"/>
              </a:rPr>
              <a:t>„Eine PV entwickelt nur dann unmittelbare Bindungswirkung, wenn sie (…) erkennen lässt, dass sie in der konkreten Behandlungssituation Geltung beanspruchen soll.“ </a:t>
            </a:r>
          </a:p>
          <a:p>
            <a:pPr>
              <a:lnSpc>
                <a:spcPct val="100000"/>
              </a:lnSpc>
              <a:spcBef>
                <a:spcPts val="400"/>
              </a:spcBef>
              <a:tabLst>
                <a:tab pos="0" algn="l"/>
              </a:tabLst>
            </a:pPr>
            <a:endParaRPr lang="de-DE" sz="1600" b="0" strike="noStrike" spc="-1" dirty="0">
              <a:solidFill>
                <a:srgbClr val="000000"/>
              </a:solidFill>
              <a:latin typeface="Arial"/>
            </a:endParaRPr>
          </a:p>
          <a:p>
            <a:pPr>
              <a:lnSpc>
                <a:spcPct val="100000"/>
              </a:lnSpc>
              <a:spcBef>
                <a:spcPts val="400"/>
              </a:spcBef>
              <a:tabLst>
                <a:tab pos="0" algn="l"/>
              </a:tabLst>
            </a:pPr>
            <a:endParaRPr lang="de-DE" sz="16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6000" advTm="8000"/>
    </mc:Choice>
    <mc:Fallback xmlns="" xmlns:p15="http://schemas.microsoft.com/office/powerpoint/2012/main">
      <p:transition spd="slow" advTm="8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2"/>
          <p:cNvSpPr txBox="1"/>
          <p:nvPr/>
        </p:nvSpPr>
        <p:spPr>
          <a:xfrm>
            <a:off x="14400" y="743760"/>
            <a:ext cx="8200080" cy="583560"/>
          </a:xfrm>
          <a:prstGeom prst="rect">
            <a:avLst/>
          </a:prstGeom>
          <a:noFill/>
          <a:ln w="9360">
            <a:noFill/>
          </a:ln>
        </p:spPr>
        <p:txBody>
          <a:bodyPr>
            <a:noAutofit/>
          </a:bodyPr>
          <a:lstStyle/>
          <a:p>
            <a:pPr algn="ctr">
              <a:lnSpc>
                <a:spcPct val="100000"/>
              </a:lnSpc>
            </a:pPr>
            <a:r>
              <a:rPr lang="de-DE" sz="3600" b="1" strike="noStrike" spc="-1">
                <a:solidFill>
                  <a:srgbClr val="000000"/>
                </a:solidFill>
                <a:latin typeface="Arial"/>
              </a:rPr>
              <a:t>Gerichtsurteile  </a:t>
            </a:r>
            <a:br/>
            <a:r>
              <a:rPr lang="de-DE" sz="3600" b="1" strike="noStrike" spc="-1">
                <a:solidFill>
                  <a:srgbClr val="000000"/>
                </a:solidFill>
                <a:latin typeface="Arial"/>
              </a:rPr>
              <a:t>  </a:t>
            </a:r>
            <a:endParaRPr lang="de-DE" sz="3600" b="0" strike="noStrike" spc="-1">
              <a:solidFill>
                <a:srgbClr val="000000"/>
              </a:solidFill>
              <a:latin typeface="Arial"/>
            </a:endParaRPr>
          </a:p>
        </p:txBody>
      </p:sp>
      <p:sp>
        <p:nvSpPr>
          <p:cNvPr id="126" name="Rectangle 3"/>
          <p:cNvSpPr txBox="1"/>
          <p:nvPr/>
        </p:nvSpPr>
        <p:spPr>
          <a:xfrm>
            <a:off x="429120" y="1790640"/>
            <a:ext cx="8229240" cy="4264920"/>
          </a:xfrm>
          <a:prstGeom prst="rect">
            <a:avLst/>
          </a:prstGeom>
          <a:noFill/>
          <a:ln w="9360">
            <a:noFill/>
          </a:ln>
        </p:spPr>
        <p:txBody>
          <a:bodyPr>
            <a:noAutofit/>
          </a:bodyPr>
          <a:lstStyle/>
          <a:p>
            <a:pPr>
              <a:lnSpc>
                <a:spcPct val="100000"/>
              </a:lnSpc>
              <a:spcBef>
                <a:spcPts val="320"/>
              </a:spcBef>
              <a:tabLst>
                <a:tab pos="0" algn="l"/>
              </a:tabLst>
            </a:pPr>
            <a:r>
              <a:rPr lang="de-DE" sz="2000" b="1" strike="noStrike" spc="-1" dirty="0">
                <a:solidFill>
                  <a:srgbClr val="000000"/>
                </a:solidFill>
                <a:latin typeface="+mj-lt"/>
              </a:rPr>
              <a:t>… zur Sterbehilfe</a:t>
            </a:r>
          </a:p>
          <a:p>
            <a:pPr>
              <a:lnSpc>
                <a:spcPct val="100000"/>
              </a:lnSpc>
              <a:spcBef>
                <a:spcPts val="320"/>
              </a:spcBef>
              <a:tabLst>
                <a:tab pos="0" algn="l"/>
              </a:tabLst>
            </a:pPr>
            <a:endParaRPr lang="de-DE" sz="2000" b="1" spc="-1" dirty="0">
              <a:solidFill>
                <a:srgbClr val="000000"/>
              </a:solidFill>
              <a:latin typeface="+mj-lt"/>
            </a:endParaRPr>
          </a:p>
          <a:p>
            <a:pPr>
              <a:lnSpc>
                <a:spcPct val="100000"/>
              </a:lnSpc>
              <a:spcBef>
                <a:spcPts val="320"/>
              </a:spcBef>
              <a:tabLst>
                <a:tab pos="0" algn="l"/>
              </a:tabLst>
            </a:pPr>
            <a:r>
              <a:rPr lang="de-DE" sz="2000" b="1" strike="noStrike" spc="-1" dirty="0">
                <a:solidFill>
                  <a:srgbClr val="000000"/>
                </a:solidFill>
                <a:latin typeface="+mj-lt"/>
              </a:rPr>
              <a:t>BVerfG vom 26. Februar 2020</a:t>
            </a:r>
          </a:p>
          <a:p>
            <a:pPr>
              <a:lnSpc>
                <a:spcPct val="100000"/>
              </a:lnSpc>
              <a:spcBef>
                <a:spcPts val="320"/>
              </a:spcBef>
              <a:tabLst>
                <a:tab pos="0" algn="l"/>
              </a:tabLst>
            </a:pPr>
            <a:r>
              <a:rPr lang="de-DE" sz="1600" b="0" strike="noStrike" spc="-1" dirty="0">
                <a:solidFill>
                  <a:srgbClr val="000000"/>
                </a:solidFill>
                <a:latin typeface="+mj-lt"/>
              </a:rPr>
              <a:t>„Das Recht darauf, selbstbestimmt seinem Leben ein Ende zu setzen und dafür Hilfe anzunehmen, besteht in jeder Phase menschlicher Existenz.“</a:t>
            </a:r>
          </a:p>
          <a:p>
            <a:pPr>
              <a:lnSpc>
                <a:spcPct val="100000"/>
              </a:lnSpc>
              <a:spcBef>
                <a:spcPts val="400"/>
              </a:spcBef>
              <a:tabLst>
                <a:tab pos="0" algn="l"/>
              </a:tabLst>
            </a:pPr>
            <a:br>
              <a:rPr lang="de-DE" sz="1600" b="0" strike="noStrike" spc="-1" dirty="0">
                <a:solidFill>
                  <a:srgbClr val="000000"/>
                </a:solidFill>
                <a:latin typeface="+mj-lt"/>
              </a:rPr>
            </a:br>
            <a:r>
              <a:rPr lang="de-DE" sz="2000" b="1" strike="noStrike" spc="-1" dirty="0">
                <a:solidFill>
                  <a:srgbClr val="000000"/>
                </a:solidFill>
                <a:latin typeface="+mj-lt"/>
              </a:rPr>
              <a:t>BVerwG vom 7. November 2023</a:t>
            </a:r>
          </a:p>
          <a:p>
            <a:pPr>
              <a:lnSpc>
                <a:spcPct val="100000"/>
              </a:lnSpc>
              <a:spcBef>
                <a:spcPts val="400"/>
              </a:spcBef>
              <a:tabLst>
                <a:tab pos="0" algn="l"/>
              </a:tabLst>
            </a:pPr>
            <a:r>
              <a:rPr lang="de-DE" sz="1600" b="0" i="0" dirty="0">
                <a:solidFill>
                  <a:srgbClr val="000000"/>
                </a:solidFill>
                <a:effectLst/>
                <a:latin typeface="+mj-lt"/>
              </a:rPr>
              <a:t>Die im Betäubungsmittelgesetz (BtMG) vorgesehene Versagung einer Erlaubnis für den Erwerb von Natrium-Pentobarbital zur Selbsttötung ist angesichts der Möglichkeiten, das eigene Leben medizinisch begleitet mit anderen Mitteln zu beenden, mit dem durch das Grundgesetz geschützten Recht auf selbstbestimmtes Sterben vereinbar. </a:t>
            </a:r>
            <a:endParaRPr lang="de-DE" sz="1600" b="0" strike="noStrike" spc="-1" dirty="0">
              <a:solidFill>
                <a:srgbClr val="000000"/>
              </a:solidFill>
              <a:latin typeface="+mj-lt"/>
            </a:endParaRPr>
          </a:p>
          <a:p>
            <a:pPr>
              <a:lnSpc>
                <a:spcPct val="100000"/>
              </a:lnSpc>
              <a:spcBef>
                <a:spcPts val="400"/>
              </a:spcBef>
              <a:tabLst>
                <a:tab pos="0" algn="l"/>
              </a:tabLst>
            </a:pPr>
            <a:endParaRPr lang="de-DE" sz="1600" b="0" strike="noStrike" spc="-1" dirty="0">
              <a:solidFill>
                <a:srgbClr val="000000"/>
              </a:solidFill>
              <a:latin typeface="Arial"/>
            </a:endParaRPr>
          </a:p>
        </p:txBody>
      </p:sp>
    </p:spTree>
    <p:extLst>
      <p:ext uri="{BB962C8B-B14F-4D97-AF65-F5344CB8AC3E}">
        <p14:creationId xmlns:p14="http://schemas.microsoft.com/office/powerpoint/2010/main" val="3033831453"/>
      </p:ext>
    </p:extLst>
  </p:cSld>
  <p:clrMapOvr>
    <a:masterClrMapping/>
  </p:clrMapOvr>
  <mc:AlternateContent xmlns:mc="http://schemas.openxmlformats.org/markup-compatibility/2006" xmlns:p14="http://schemas.microsoft.com/office/powerpoint/2010/main">
    <mc:Choice Requires="p14">
      <p:transition spd="slow" p14:dur="6000" advTm="8000"/>
    </mc:Choice>
    <mc:Fallback xmlns="">
      <p:transition spd="slow" advTm="8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feld 7"/>
          <p:cNvSpPr/>
          <p:nvPr/>
        </p:nvSpPr>
        <p:spPr>
          <a:xfrm>
            <a:off x="458640" y="1986480"/>
            <a:ext cx="8133480" cy="3139200"/>
          </a:xfrm>
          <a:prstGeom prst="rect">
            <a:avLst/>
          </a:prstGeom>
          <a:noFill/>
          <a:ln w="9525">
            <a:noFill/>
          </a:ln>
        </p:spPr>
        <p:style>
          <a:lnRef idx="0">
            <a:scrgbClr r="0" g="0" b="0"/>
          </a:lnRef>
          <a:fillRef idx="0">
            <a:scrgbClr r="0" g="0" b="0"/>
          </a:fillRef>
          <a:effectRef idx="0">
            <a:scrgbClr r="0" g="0" b="0"/>
          </a:effectRef>
          <a:fontRef idx="minor"/>
        </p:style>
        <p:txBody>
          <a:bodyPr>
            <a:spAutoFit/>
          </a:bodyPr>
          <a:lstStyle/>
          <a:p>
            <a:pPr>
              <a:lnSpc>
                <a:spcPct val="150000"/>
              </a:lnSpc>
            </a:pPr>
            <a:endParaRPr lang="de-DE" sz="2000" b="0" strike="noStrike" spc="-1">
              <a:latin typeface="Arial"/>
            </a:endParaRPr>
          </a:p>
          <a:p>
            <a:pPr marL="343080" indent="-342720">
              <a:lnSpc>
                <a:spcPct val="150000"/>
              </a:lnSpc>
              <a:buClr>
                <a:srgbClr val="000000"/>
              </a:buClr>
              <a:buFont typeface="Arial"/>
              <a:buChar char="•"/>
            </a:pPr>
            <a:endParaRPr lang="de-DE" sz="2000" b="0" strike="noStrike" spc="-1">
              <a:latin typeface="Arial"/>
            </a:endParaRPr>
          </a:p>
          <a:p>
            <a:pPr marL="343080" indent="-342720">
              <a:lnSpc>
                <a:spcPct val="150000"/>
              </a:lnSpc>
              <a:buClr>
                <a:srgbClr val="000000"/>
              </a:buClr>
              <a:buFont typeface="Arial"/>
              <a:buChar char="•"/>
            </a:pPr>
            <a:r>
              <a:rPr lang="de-DE" sz="2000" b="0" strike="noStrike" spc="-1">
                <a:solidFill>
                  <a:srgbClr val="000000"/>
                </a:solidFill>
                <a:latin typeface="Arial"/>
              </a:rPr>
              <a:t>Patientenverfügungen bedürfen der Schriftform!</a:t>
            </a:r>
            <a:endParaRPr lang="de-DE" sz="2000" b="0" strike="noStrike" spc="-1">
              <a:latin typeface="Arial"/>
            </a:endParaRPr>
          </a:p>
          <a:p>
            <a:pPr marL="343080" indent="-342720">
              <a:lnSpc>
                <a:spcPct val="150000"/>
              </a:lnSpc>
              <a:buClr>
                <a:srgbClr val="000000"/>
              </a:buClr>
              <a:buFont typeface="Arial"/>
              <a:buChar char="•"/>
            </a:pPr>
            <a:r>
              <a:rPr lang="de-DE" sz="2000" b="0" strike="noStrike" spc="-1">
                <a:solidFill>
                  <a:srgbClr val="000000"/>
                </a:solidFill>
                <a:latin typeface="Arial"/>
              </a:rPr>
              <a:t>Geltungsbereich der Patientenverfügung festlegen!</a:t>
            </a:r>
            <a:endParaRPr lang="de-DE" sz="2000" b="0" strike="noStrike" spc="-1">
              <a:latin typeface="Arial"/>
            </a:endParaRPr>
          </a:p>
          <a:p>
            <a:pPr marL="343080" indent="-342720">
              <a:lnSpc>
                <a:spcPct val="150000"/>
              </a:lnSpc>
              <a:buClr>
                <a:srgbClr val="000000"/>
              </a:buClr>
              <a:buFont typeface="Arial"/>
              <a:buChar char="•"/>
            </a:pPr>
            <a:r>
              <a:rPr lang="de-DE" sz="2000" b="0" strike="noStrike" spc="-1">
                <a:solidFill>
                  <a:srgbClr val="000000"/>
                </a:solidFill>
                <a:latin typeface="Arial"/>
              </a:rPr>
              <a:t>Unterschrift zwingend erforderlich! </a:t>
            </a:r>
            <a:endParaRPr lang="de-DE" sz="2000" b="0" strike="noStrike" spc="-1">
              <a:latin typeface="Arial"/>
            </a:endParaRPr>
          </a:p>
          <a:p>
            <a:pPr marL="343080" indent="-342720">
              <a:lnSpc>
                <a:spcPct val="150000"/>
              </a:lnSpc>
              <a:buClr>
                <a:srgbClr val="000000"/>
              </a:buClr>
              <a:buFont typeface="Arial"/>
              <a:buChar char="•"/>
            </a:pPr>
            <a:r>
              <a:rPr lang="de-DE" sz="2000" b="0" strike="noStrike" spc="-1">
                <a:solidFill>
                  <a:srgbClr val="000000"/>
                </a:solidFill>
                <a:latin typeface="Arial"/>
              </a:rPr>
              <a:t>Bevollmächtigte/n bestimmen (mit diesem vorher sprechen)</a:t>
            </a:r>
            <a:endParaRPr lang="de-DE" sz="2000" b="0" strike="noStrike" spc="-1">
              <a:latin typeface="Arial"/>
            </a:endParaRPr>
          </a:p>
          <a:p>
            <a:pPr marL="343080" indent="-342720">
              <a:lnSpc>
                <a:spcPct val="150000"/>
              </a:lnSpc>
              <a:buClr>
                <a:srgbClr val="000000"/>
              </a:buClr>
              <a:buFont typeface="Arial"/>
              <a:buChar char="•"/>
            </a:pPr>
            <a:r>
              <a:rPr lang="de-DE" sz="2000" b="0" strike="noStrike" spc="-1">
                <a:solidFill>
                  <a:srgbClr val="000000"/>
                </a:solidFill>
                <a:latin typeface="Arial"/>
              </a:rPr>
              <a:t>Hinterlegung bekannt geben! Notfall-Ausweis, Vorsorgeregister etc.</a:t>
            </a:r>
            <a:endParaRPr lang="de-DE" sz="2000" b="0" strike="noStrike" spc="-1">
              <a:latin typeface="Arial"/>
            </a:endParaRPr>
          </a:p>
        </p:txBody>
      </p:sp>
      <p:sp>
        <p:nvSpPr>
          <p:cNvPr id="128" name="Rechteck 24"/>
          <p:cNvSpPr/>
          <p:nvPr/>
        </p:nvSpPr>
        <p:spPr>
          <a:xfrm>
            <a:off x="1515960" y="655200"/>
            <a:ext cx="6084360" cy="647640"/>
          </a:xfrm>
          <a:prstGeom prst="rect">
            <a:avLst/>
          </a:prstGeom>
          <a:noFill/>
          <a:ln w="9525">
            <a:noFill/>
          </a:ln>
        </p:spPr>
        <p:style>
          <a:lnRef idx="0">
            <a:scrgbClr r="0" g="0" b="0"/>
          </a:lnRef>
          <a:fillRef idx="0">
            <a:scrgbClr r="0" g="0" b="0"/>
          </a:fillRef>
          <a:effectRef idx="0">
            <a:scrgbClr r="0" g="0" b="0"/>
          </a:effectRef>
          <a:fontRef idx="minor"/>
        </p:style>
        <p:txBody>
          <a:bodyPr>
            <a:noAutofit/>
          </a:bodyPr>
          <a:lstStyle/>
          <a:p>
            <a:pPr algn="ctr">
              <a:lnSpc>
                <a:spcPct val="100000"/>
              </a:lnSpc>
            </a:pPr>
            <a:r>
              <a:rPr lang="de-DE" sz="3600" b="1" strike="noStrike" spc="-1">
                <a:solidFill>
                  <a:srgbClr val="000000"/>
                </a:solidFill>
                <a:latin typeface="Arial"/>
              </a:rPr>
              <a:t>Patientenverfügung</a:t>
            </a:r>
            <a:endParaRPr lang="de-DE" sz="3600" b="0" strike="noStrike" spc="-1">
              <a:latin typeface="Arial"/>
            </a:endParaRPr>
          </a:p>
        </p:txBody>
      </p:sp>
      <p:sp>
        <p:nvSpPr>
          <p:cNvPr id="129" name="Textfeld 26"/>
          <p:cNvSpPr/>
          <p:nvPr/>
        </p:nvSpPr>
        <p:spPr>
          <a:xfrm>
            <a:off x="1987560" y="1286280"/>
            <a:ext cx="4716000" cy="146016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de-DE" sz="1800" b="0" strike="noStrike" spc="-1">
              <a:latin typeface="Arial"/>
            </a:endParaRPr>
          </a:p>
          <a:p>
            <a:pPr algn="ctr">
              <a:lnSpc>
                <a:spcPct val="100000"/>
              </a:lnSpc>
            </a:pPr>
            <a:r>
              <a:rPr lang="de-DE" sz="3000" b="1" strike="noStrike" spc="-1">
                <a:solidFill>
                  <a:srgbClr val="000000"/>
                </a:solidFill>
                <a:latin typeface="Arial"/>
              </a:rPr>
              <a:t>Erforderlich: </a:t>
            </a:r>
            <a:endParaRPr lang="de-DE" sz="3000" b="0" strike="noStrike" spc="-1">
              <a:latin typeface="Arial"/>
            </a:endParaRPr>
          </a:p>
          <a:p>
            <a:pPr algn="ctr">
              <a:lnSpc>
                <a:spcPct val="100000"/>
              </a:lnSpc>
            </a:pPr>
            <a:endParaRPr lang="de-DE" sz="3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6000" advTm="8000"/>
    </mc:Choice>
    <mc:Fallback xmlns="" xmlns:p15="http://schemas.microsoft.com/office/powerpoint/2012/main">
      <p:transition spd="slow" advTm="8000"/>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repl">
                                        <p:cTn id="7" dur="1000" fill="hold"/>
                                        <p:tgtEl>
                                          <p:spTgt spid="129"/>
                                        </p:tgtEl>
                                        <p:attrNameLst>
                                          <p:attrName>ppt_w</p:attrName>
                                        </p:attrNameLst>
                                      </p:cBhvr>
                                      <p:tavLst>
                                        <p:tav tm="0">
                                          <p:val>
                                            <p:fltVal val="0"/>
                                          </p:val>
                                        </p:tav>
                                        <p:tav tm="100000">
                                          <p:val>
                                            <p:strVal val="#ppt_w"/>
                                          </p:val>
                                        </p:tav>
                                      </p:tavLst>
                                    </p:anim>
                                    <p:anim calcmode="lin" valueType="num">
                                      <p:cBhvr additive="repl">
                                        <p:cTn id="8" dur="1000" fill="hold"/>
                                        <p:tgtEl>
                                          <p:spTgt spid="129"/>
                                        </p:tgtEl>
                                        <p:attrNameLst>
                                          <p:attrName>ppt_h</p:attrName>
                                        </p:attrNameLst>
                                      </p:cBhvr>
                                      <p:tavLst>
                                        <p:tav tm="0">
                                          <p:val>
                                            <p:fltVal val="0"/>
                                          </p:val>
                                        </p:tav>
                                        <p:tav tm="100000">
                                          <p:val>
                                            <p:strVal val="#ppt_h"/>
                                          </p:val>
                                        </p:tav>
                                      </p:tavLst>
                                    </p:anim>
                                    <p:animEffect transition="in" filter="fade">
                                      <p:cBhvr additive="repl">
                                        <p:cTn id="9" dur="1000"/>
                                        <p:tgtEl>
                                          <p:spTgt spid="129"/>
                                        </p:tgtEl>
                                      </p:cBhvr>
                                    </p:animEffect>
                                  </p:childTnLst>
                                </p:cTn>
                              </p:par>
                              <p:par>
                                <p:cTn id="10" presetID="53" presetClass="entr" presetSubtype="16" fill="hold" nodeType="withEffect">
                                  <p:stCondLst>
                                    <p:cond delay="0"/>
                                  </p:stCondLst>
                                  <p:childTnLst>
                                    <p:set>
                                      <p:cBhvr>
                                        <p:cTn id="11" dur="1" fill="hold">
                                          <p:stCondLst>
                                            <p:cond delay="0"/>
                                          </p:stCondLst>
                                        </p:cTn>
                                        <p:tgtEl>
                                          <p:spTgt spid="127"/>
                                        </p:tgtEl>
                                        <p:attrNameLst>
                                          <p:attrName>style.visibility</p:attrName>
                                        </p:attrNameLst>
                                      </p:cBhvr>
                                      <p:to>
                                        <p:strVal val="visible"/>
                                      </p:to>
                                    </p:set>
                                    <p:anim calcmode="lin" valueType="num">
                                      <p:cBhvr additive="repl">
                                        <p:cTn id="12" dur="1000" fill="hold"/>
                                        <p:tgtEl>
                                          <p:spTgt spid="127"/>
                                        </p:tgtEl>
                                        <p:attrNameLst>
                                          <p:attrName>ppt_w</p:attrName>
                                        </p:attrNameLst>
                                      </p:cBhvr>
                                      <p:tavLst>
                                        <p:tav tm="0">
                                          <p:val>
                                            <p:fltVal val="0"/>
                                          </p:val>
                                        </p:tav>
                                        <p:tav tm="100000">
                                          <p:val>
                                            <p:strVal val="#ppt_w"/>
                                          </p:val>
                                        </p:tav>
                                      </p:tavLst>
                                    </p:anim>
                                    <p:anim calcmode="lin" valueType="num">
                                      <p:cBhvr additive="repl">
                                        <p:cTn id="13" dur="1000" fill="hold"/>
                                        <p:tgtEl>
                                          <p:spTgt spid="127"/>
                                        </p:tgtEl>
                                        <p:attrNameLst>
                                          <p:attrName>ppt_h</p:attrName>
                                        </p:attrNameLst>
                                      </p:cBhvr>
                                      <p:tavLst>
                                        <p:tav tm="0">
                                          <p:val>
                                            <p:fltVal val="0"/>
                                          </p:val>
                                        </p:tav>
                                        <p:tav tm="100000">
                                          <p:val>
                                            <p:strVal val="#ppt_h"/>
                                          </p:val>
                                        </p:tav>
                                      </p:tavLst>
                                    </p:anim>
                                    <p:animEffect transition="in" filter="fade">
                                      <p:cBhvr additive="repl">
                                        <p:cTn id="14"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feld 6"/>
          <p:cNvSpPr/>
          <p:nvPr/>
        </p:nvSpPr>
        <p:spPr>
          <a:xfrm>
            <a:off x="474480" y="1973520"/>
            <a:ext cx="8204760" cy="2682720"/>
          </a:xfrm>
          <a:prstGeom prst="rect">
            <a:avLst/>
          </a:prstGeom>
          <a:noFill/>
          <a:ln w="9525">
            <a:noFill/>
          </a:ln>
        </p:spPr>
        <p:style>
          <a:lnRef idx="0">
            <a:scrgbClr r="0" g="0" b="0"/>
          </a:lnRef>
          <a:fillRef idx="0">
            <a:scrgbClr r="0" g="0" b="0"/>
          </a:fillRef>
          <a:effectRef idx="0">
            <a:scrgbClr r="0" g="0" b="0"/>
          </a:effectRef>
          <a:fontRef idx="minor"/>
        </p:style>
        <p:txBody>
          <a:bodyPr>
            <a:spAutoFit/>
          </a:bodyPr>
          <a:lstStyle/>
          <a:p>
            <a:pPr>
              <a:lnSpc>
                <a:spcPct val="150000"/>
              </a:lnSpc>
            </a:pPr>
            <a:endParaRPr lang="de-DE" sz="2000" b="0" strike="noStrike" spc="-1">
              <a:latin typeface="Arial"/>
            </a:endParaRPr>
          </a:p>
          <a:p>
            <a:pPr>
              <a:lnSpc>
                <a:spcPct val="150000"/>
              </a:lnSpc>
            </a:pPr>
            <a:endParaRPr lang="de-DE" sz="2000" b="0" strike="noStrike" spc="-1">
              <a:latin typeface="Arial"/>
            </a:endParaRPr>
          </a:p>
          <a:p>
            <a:pPr marL="343080" indent="-342720">
              <a:lnSpc>
                <a:spcPct val="150000"/>
              </a:lnSpc>
              <a:buClr>
                <a:srgbClr val="000000"/>
              </a:buClr>
              <a:buFont typeface="Arial"/>
              <a:buChar char="•"/>
            </a:pPr>
            <a:r>
              <a:rPr lang="de-DE" sz="2000" b="0" strike="noStrike" spc="-1">
                <a:solidFill>
                  <a:srgbClr val="000000"/>
                </a:solidFill>
                <a:latin typeface="Arial"/>
              </a:rPr>
              <a:t>Notarielle Beurkundung</a:t>
            </a:r>
            <a:endParaRPr lang="de-DE" sz="2000" b="0" strike="noStrike" spc="-1">
              <a:latin typeface="Arial"/>
            </a:endParaRPr>
          </a:p>
          <a:p>
            <a:pPr marL="343080" indent="-342720">
              <a:lnSpc>
                <a:spcPct val="150000"/>
              </a:lnSpc>
              <a:buClr>
                <a:srgbClr val="000000"/>
              </a:buClr>
              <a:buFont typeface="Arial"/>
              <a:buChar char="•"/>
            </a:pPr>
            <a:r>
              <a:rPr lang="de-DE" sz="2000" b="0" strike="noStrike" spc="-1">
                <a:solidFill>
                  <a:srgbClr val="000000"/>
                </a:solidFill>
                <a:latin typeface="Arial"/>
              </a:rPr>
              <a:t>Ärztliche Beratung und Aufklärung (ist aber zu empfehlen) </a:t>
            </a:r>
            <a:endParaRPr lang="de-DE" sz="2000" b="0" strike="noStrike" spc="-1">
              <a:latin typeface="Arial"/>
            </a:endParaRPr>
          </a:p>
          <a:p>
            <a:pPr marL="343080" indent="-342720">
              <a:lnSpc>
                <a:spcPct val="150000"/>
              </a:lnSpc>
              <a:buClr>
                <a:srgbClr val="000000"/>
              </a:buClr>
              <a:buFont typeface="Arial"/>
              <a:buChar char="•"/>
            </a:pPr>
            <a:r>
              <a:rPr lang="de-DE" sz="2000" b="0" strike="noStrike" spc="-1">
                <a:solidFill>
                  <a:srgbClr val="000000"/>
                </a:solidFill>
                <a:latin typeface="Arial"/>
              </a:rPr>
              <a:t>Anwaltliche Beratung</a:t>
            </a:r>
            <a:endParaRPr lang="de-DE" sz="2000" b="0" strike="noStrike" spc="-1">
              <a:latin typeface="Arial"/>
            </a:endParaRPr>
          </a:p>
          <a:p>
            <a:pPr marL="343080" indent="-342720">
              <a:lnSpc>
                <a:spcPct val="150000"/>
              </a:lnSpc>
              <a:buClr>
                <a:srgbClr val="000000"/>
              </a:buClr>
              <a:buFont typeface="Arial"/>
              <a:buChar char="•"/>
            </a:pPr>
            <a:r>
              <a:rPr lang="de-DE" sz="2000" b="0" strike="noStrike" spc="-1">
                <a:solidFill>
                  <a:srgbClr val="000000"/>
                </a:solidFill>
                <a:latin typeface="Arial"/>
              </a:rPr>
              <a:t>Laufende Aktualisierung (ist aber zu empfehlen)</a:t>
            </a:r>
            <a:endParaRPr lang="de-DE" sz="2000" b="0" strike="noStrike" spc="-1">
              <a:latin typeface="Arial"/>
            </a:endParaRPr>
          </a:p>
        </p:txBody>
      </p:sp>
      <p:sp>
        <p:nvSpPr>
          <p:cNvPr id="131" name="Foliennummernplatzhalter 2"/>
          <p:cNvSpPr txBox="1"/>
          <p:nvPr/>
        </p:nvSpPr>
        <p:spPr>
          <a:xfrm>
            <a:off x="7010280" y="6356520"/>
            <a:ext cx="2133360" cy="364680"/>
          </a:xfrm>
          <a:prstGeom prst="rect">
            <a:avLst/>
          </a:prstGeom>
          <a:noFill/>
          <a:ln w="0">
            <a:noFill/>
          </a:ln>
        </p:spPr>
        <p:txBody>
          <a:bodyPr lIns="90000" tIns="45000" rIns="90000" bIns="45000">
            <a:noAutofit/>
          </a:bodyPr>
          <a:lstStyle/>
          <a:p>
            <a:pPr>
              <a:lnSpc>
                <a:spcPct val="100000"/>
              </a:lnSpc>
            </a:pPr>
            <a:r>
              <a:rPr lang="de-DE" sz="1400" b="0" strike="noStrike" spc="-1">
                <a:solidFill>
                  <a:srgbClr val="FFC000"/>
                </a:solidFill>
                <a:latin typeface="Arial"/>
              </a:rPr>
              <a:t>14</a:t>
            </a:r>
            <a:endParaRPr lang="de-DE" sz="1400" b="0" strike="noStrike" spc="-1">
              <a:latin typeface="Times New Roman"/>
            </a:endParaRPr>
          </a:p>
        </p:txBody>
      </p:sp>
      <p:sp>
        <p:nvSpPr>
          <p:cNvPr id="132" name="Rechteck 17"/>
          <p:cNvSpPr/>
          <p:nvPr/>
        </p:nvSpPr>
        <p:spPr>
          <a:xfrm>
            <a:off x="1516320" y="757440"/>
            <a:ext cx="6084360" cy="647640"/>
          </a:xfrm>
          <a:prstGeom prst="rect">
            <a:avLst/>
          </a:prstGeom>
          <a:noFill/>
          <a:ln w="9525">
            <a:noFill/>
          </a:ln>
        </p:spPr>
        <p:style>
          <a:lnRef idx="0">
            <a:scrgbClr r="0" g="0" b="0"/>
          </a:lnRef>
          <a:fillRef idx="0">
            <a:scrgbClr r="0" g="0" b="0"/>
          </a:fillRef>
          <a:effectRef idx="0">
            <a:scrgbClr r="0" g="0" b="0"/>
          </a:effectRef>
          <a:fontRef idx="minor"/>
        </p:style>
        <p:txBody>
          <a:bodyPr>
            <a:noAutofit/>
          </a:bodyPr>
          <a:lstStyle/>
          <a:p>
            <a:pPr algn="ctr">
              <a:lnSpc>
                <a:spcPct val="100000"/>
              </a:lnSpc>
            </a:pPr>
            <a:r>
              <a:rPr lang="de-DE" sz="3600" b="1" strike="noStrike" spc="-1">
                <a:solidFill>
                  <a:srgbClr val="000000"/>
                </a:solidFill>
                <a:latin typeface="Arial"/>
              </a:rPr>
              <a:t>Patientenverfügung</a:t>
            </a:r>
            <a:endParaRPr lang="de-DE" sz="3600" b="0" strike="noStrike" spc="-1">
              <a:latin typeface="Arial"/>
            </a:endParaRPr>
          </a:p>
          <a:p>
            <a:pPr algn="ctr">
              <a:lnSpc>
                <a:spcPct val="100000"/>
              </a:lnSpc>
            </a:pPr>
            <a:endParaRPr lang="de-DE" sz="3600" b="0" strike="noStrike" spc="-1">
              <a:latin typeface="Arial"/>
            </a:endParaRPr>
          </a:p>
        </p:txBody>
      </p:sp>
      <p:sp>
        <p:nvSpPr>
          <p:cNvPr id="133" name="Textfeld 18"/>
          <p:cNvSpPr/>
          <p:nvPr/>
        </p:nvSpPr>
        <p:spPr>
          <a:xfrm>
            <a:off x="1147680" y="1282680"/>
            <a:ext cx="6840000" cy="10040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de-DE" sz="3000" b="0" strike="noStrike" spc="-1">
              <a:latin typeface="Arial"/>
            </a:endParaRPr>
          </a:p>
          <a:p>
            <a:pPr algn="ctr">
              <a:lnSpc>
                <a:spcPct val="100000"/>
              </a:lnSpc>
            </a:pPr>
            <a:r>
              <a:rPr lang="de-DE" sz="3000" b="1" strike="noStrike" spc="-1">
                <a:solidFill>
                  <a:srgbClr val="000000"/>
                </a:solidFill>
                <a:latin typeface="Arial"/>
              </a:rPr>
              <a:t>Nicht erforderlich: </a:t>
            </a:r>
            <a:endParaRPr lang="de-DE" sz="3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6000" advTm="8000"/>
    </mc:Choice>
    <mc:Fallback xmlns="" xmlns:p15="http://schemas.microsoft.com/office/powerpoint/2012/main">
      <p:transition spd="slow" advTm="8000"/>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repl">
                                        <p:cTn id="7" dur="1000" fill="hold"/>
                                        <p:tgtEl>
                                          <p:spTgt spid="133"/>
                                        </p:tgtEl>
                                        <p:attrNameLst>
                                          <p:attrName>ppt_w</p:attrName>
                                        </p:attrNameLst>
                                      </p:cBhvr>
                                      <p:tavLst>
                                        <p:tav tm="0">
                                          <p:val>
                                            <p:fltVal val="0"/>
                                          </p:val>
                                        </p:tav>
                                        <p:tav tm="100000">
                                          <p:val>
                                            <p:strVal val="#ppt_w"/>
                                          </p:val>
                                        </p:tav>
                                      </p:tavLst>
                                    </p:anim>
                                    <p:anim calcmode="lin" valueType="num">
                                      <p:cBhvr additive="repl">
                                        <p:cTn id="8" dur="1000" fill="hold"/>
                                        <p:tgtEl>
                                          <p:spTgt spid="133"/>
                                        </p:tgtEl>
                                        <p:attrNameLst>
                                          <p:attrName>ppt_h</p:attrName>
                                        </p:attrNameLst>
                                      </p:cBhvr>
                                      <p:tavLst>
                                        <p:tav tm="0">
                                          <p:val>
                                            <p:fltVal val="0"/>
                                          </p:val>
                                        </p:tav>
                                        <p:tav tm="100000">
                                          <p:val>
                                            <p:strVal val="#ppt_h"/>
                                          </p:val>
                                        </p:tav>
                                      </p:tavLst>
                                    </p:anim>
                                    <p:animEffect transition="in" filter="fade">
                                      <p:cBhvr additive="repl">
                                        <p:cTn id="9" dur="1000"/>
                                        <p:tgtEl>
                                          <p:spTgt spid="133"/>
                                        </p:tgtEl>
                                      </p:cBhvr>
                                    </p:animEffect>
                                  </p:childTnLst>
                                </p:cTn>
                              </p:par>
                              <p:par>
                                <p:cTn id="10" presetID="53" presetClass="entr" presetSubtype="16" fill="hold" nodeType="withEffect">
                                  <p:stCondLst>
                                    <p:cond delay="0"/>
                                  </p:stCondLst>
                                  <p:childTnLst>
                                    <p:set>
                                      <p:cBhvr>
                                        <p:cTn id="11" dur="1" fill="hold">
                                          <p:stCondLst>
                                            <p:cond delay="0"/>
                                          </p:stCondLst>
                                        </p:cTn>
                                        <p:tgtEl>
                                          <p:spTgt spid="130"/>
                                        </p:tgtEl>
                                        <p:attrNameLst>
                                          <p:attrName>style.visibility</p:attrName>
                                        </p:attrNameLst>
                                      </p:cBhvr>
                                      <p:to>
                                        <p:strVal val="visible"/>
                                      </p:to>
                                    </p:set>
                                    <p:anim calcmode="lin" valueType="num">
                                      <p:cBhvr additive="repl">
                                        <p:cTn id="12" dur="1000" fill="hold"/>
                                        <p:tgtEl>
                                          <p:spTgt spid="130"/>
                                        </p:tgtEl>
                                        <p:attrNameLst>
                                          <p:attrName>ppt_w</p:attrName>
                                        </p:attrNameLst>
                                      </p:cBhvr>
                                      <p:tavLst>
                                        <p:tav tm="0">
                                          <p:val>
                                            <p:fltVal val="0"/>
                                          </p:val>
                                        </p:tav>
                                        <p:tav tm="100000">
                                          <p:val>
                                            <p:strVal val="#ppt_w"/>
                                          </p:val>
                                        </p:tav>
                                      </p:tavLst>
                                    </p:anim>
                                    <p:anim calcmode="lin" valueType="num">
                                      <p:cBhvr additive="repl">
                                        <p:cTn id="13" dur="1000" fill="hold"/>
                                        <p:tgtEl>
                                          <p:spTgt spid="130"/>
                                        </p:tgtEl>
                                        <p:attrNameLst>
                                          <p:attrName>ppt_h</p:attrName>
                                        </p:attrNameLst>
                                      </p:cBhvr>
                                      <p:tavLst>
                                        <p:tav tm="0">
                                          <p:val>
                                            <p:fltVal val="0"/>
                                          </p:val>
                                        </p:tav>
                                        <p:tav tm="100000">
                                          <p:val>
                                            <p:strVal val="#ppt_h"/>
                                          </p:val>
                                        </p:tav>
                                      </p:tavLst>
                                    </p:anim>
                                    <p:animEffect transition="in" filter="fade">
                                      <p:cBhvr additive="repl">
                                        <p:cTn id="14"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2"/>
          <p:cNvSpPr txBox="1"/>
          <p:nvPr/>
        </p:nvSpPr>
        <p:spPr>
          <a:xfrm>
            <a:off x="-79920" y="736920"/>
            <a:ext cx="8254800" cy="641520"/>
          </a:xfrm>
          <a:prstGeom prst="rect">
            <a:avLst/>
          </a:prstGeom>
          <a:noFill/>
          <a:ln w="9360">
            <a:noFill/>
          </a:ln>
        </p:spPr>
        <p:txBody>
          <a:bodyPr>
            <a:noAutofit/>
          </a:bodyPr>
          <a:lstStyle/>
          <a:p>
            <a:pPr algn="ctr">
              <a:lnSpc>
                <a:spcPct val="100000"/>
              </a:lnSpc>
            </a:pPr>
            <a:r>
              <a:rPr lang="de-DE" sz="3600" b="1" strike="noStrike" spc="-1">
                <a:solidFill>
                  <a:srgbClr val="000000"/>
                </a:solidFill>
                <a:latin typeface="Arial"/>
              </a:rPr>
              <a:t>        Der Notfall-Ausweis der DGHS</a:t>
            </a:r>
            <a:endParaRPr lang="de-DE" sz="3600" b="0" strike="noStrike" spc="-1">
              <a:solidFill>
                <a:srgbClr val="000000"/>
              </a:solidFill>
              <a:latin typeface="Arial"/>
            </a:endParaRPr>
          </a:p>
        </p:txBody>
      </p:sp>
      <p:sp>
        <p:nvSpPr>
          <p:cNvPr id="135" name="Rectangle 3"/>
          <p:cNvSpPr txBox="1"/>
          <p:nvPr/>
        </p:nvSpPr>
        <p:spPr>
          <a:xfrm>
            <a:off x="450000" y="1731240"/>
            <a:ext cx="8229240" cy="3978720"/>
          </a:xfrm>
          <a:prstGeom prst="rect">
            <a:avLst/>
          </a:prstGeom>
          <a:noFill/>
          <a:ln w="9360">
            <a:noFill/>
          </a:ln>
        </p:spPr>
        <p:txBody>
          <a:bodyPr>
            <a:noAutofit/>
          </a:bodyPr>
          <a:lstStyle/>
          <a:p>
            <a:pPr marL="343080" indent="-342720">
              <a:lnSpc>
                <a:spcPct val="150000"/>
              </a:lnSpc>
              <a:buClr>
                <a:srgbClr val="000000"/>
              </a:buClr>
              <a:buFont typeface="Arial"/>
              <a:buChar char="•"/>
            </a:pPr>
            <a:r>
              <a:rPr lang="de-DE" sz="2000" b="0" strike="noStrike" spc="-1" dirty="0">
                <a:solidFill>
                  <a:srgbClr val="000000"/>
                </a:solidFill>
                <a:latin typeface="Arial"/>
              </a:rPr>
              <a:t>Scheckkarten-Format</a:t>
            </a:r>
          </a:p>
          <a:p>
            <a:pPr marL="343080" indent="-342720">
              <a:lnSpc>
                <a:spcPct val="150000"/>
              </a:lnSpc>
              <a:buClr>
                <a:srgbClr val="000000"/>
              </a:buClr>
              <a:buFont typeface="Arial"/>
              <a:buChar char="•"/>
            </a:pPr>
            <a:r>
              <a:rPr lang="de-DE" sz="2000" b="0" strike="noStrike" spc="-1" dirty="0">
                <a:solidFill>
                  <a:srgbClr val="000000"/>
                </a:solidFill>
                <a:latin typeface="Arial"/>
              </a:rPr>
              <a:t>Abruf der Patientenverfügung über Internet mittels der gedruckten Zugangsdaten</a:t>
            </a:r>
          </a:p>
          <a:p>
            <a:pPr marL="343080" indent="-342720">
              <a:lnSpc>
                <a:spcPct val="150000"/>
              </a:lnSpc>
              <a:buClr>
                <a:srgbClr val="000000"/>
              </a:buClr>
              <a:buFont typeface="Arial"/>
              <a:buChar char="•"/>
            </a:pPr>
            <a:r>
              <a:rPr lang="de-DE" sz="2000" b="0" strike="noStrike" spc="-1" dirty="0">
                <a:solidFill>
                  <a:srgbClr val="000000"/>
                </a:solidFill>
                <a:latin typeface="Arial"/>
              </a:rPr>
              <a:t>Änderungen des Patientenwillens werden umgehend aktualisiert</a:t>
            </a:r>
          </a:p>
          <a:p>
            <a:pPr marL="343080" indent="-342720">
              <a:lnSpc>
                <a:spcPct val="150000"/>
              </a:lnSpc>
              <a:buClr>
                <a:srgbClr val="000000"/>
              </a:buClr>
              <a:buFont typeface="Arial"/>
              <a:buChar char="•"/>
            </a:pPr>
            <a:r>
              <a:rPr lang="de-DE" sz="2000" b="0" strike="noStrike" spc="-1" dirty="0">
                <a:solidFill>
                  <a:srgbClr val="000000"/>
                </a:solidFill>
                <a:latin typeface="Arial"/>
              </a:rPr>
              <a:t>Sicherheit durch Verschlüsselung</a:t>
            </a:r>
          </a:p>
          <a:p>
            <a:pPr marL="343080" indent="-342720">
              <a:lnSpc>
                <a:spcPct val="150000"/>
              </a:lnSpc>
              <a:buClr>
                <a:srgbClr val="000000"/>
              </a:buClr>
              <a:buFont typeface="Arial"/>
              <a:buChar char="•"/>
            </a:pPr>
            <a:r>
              <a:rPr lang="de-DE" sz="2000" b="0" strike="noStrike" spc="-1" dirty="0">
                <a:solidFill>
                  <a:srgbClr val="000000"/>
                </a:solidFill>
                <a:latin typeface="Arial"/>
              </a:rPr>
              <a:t>Im Mitgliedsbeitrag enthalten</a:t>
            </a:r>
          </a:p>
          <a:p>
            <a:pPr marL="343080" indent="-342720">
              <a:lnSpc>
                <a:spcPct val="150000"/>
              </a:lnSpc>
              <a:buClr>
                <a:srgbClr val="000000"/>
              </a:buClr>
              <a:buFont typeface="Arial"/>
              <a:buChar char="•"/>
            </a:pPr>
            <a:r>
              <a:rPr lang="de-DE" sz="2000" b="0" strike="noStrike" spc="-1" dirty="0">
                <a:solidFill>
                  <a:srgbClr val="000000"/>
                </a:solidFill>
                <a:latin typeface="Arial"/>
              </a:rPr>
              <a:t>Ergänzt durch Notfall-QR-Code-Aufkleber (Briefmarken-Größe)</a:t>
            </a:r>
          </a:p>
        </p:txBody>
      </p:sp>
    </p:spTree>
  </p:cSld>
  <p:clrMapOvr>
    <a:masterClrMapping/>
  </p:clrMapOvr>
  <mc:AlternateContent xmlns:mc="http://schemas.openxmlformats.org/markup-compatibility/2006" xmlns:p14="http://schemas.microsoft.com/office/powerpoint/2010/main">
    <mc:Choice Requires="p14">
      <p:transition spd="slow" p14:dur="6000" advTm="8000"/>
    </mc:Choice>
    <mc:Fallback xmlns="" xmlns:p15="http://schemas.microsoft.com/office/powerpoint/2012/main">
      <p:transition spd="slow" advTm="8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2"/>
          <p:cNvSpPr txBox="1"/>
          <p:nvPr/>
        </p:nvSpPr>
        <p:spPr>
          <a:xfrm>
            <a:off x="1705320" y="751680"/>
            <a:ext cx="5681880" cy="1221840"/>
          </a:xfrm>
          <a:prstGeom prst="rect">
            <a:avLst/>
          </a:prstGeom>
          <a:noFill/>
          <a:ln w="9360">
            <a:noFill/>
          </a:ln>
        </p:spPr>
        <p:txBody>
          <a:bodyPr>
            <a:noAutofit/>
          </a:bodyPr>
          <a:lstStyle/>
          <a:p>
            <a:pPr algn="ctr">
              <a:lnSpc>
                <a:spcPct val="100000"/>
              </a:lnSpc>
            </a:pPr>
            <a:r>
              <a:rPr lang="de-DE" sz="3600" b="1" spc="-1" dirty="0">
                <a:solidFill>
                  <a:srgbClr val="000000"/>
                </a:solidFill>
                <a:latin typeface="Arial"/>
              </a:rPr>
              <a:t>Vermittlung von </a:t>
            </a:r>
          </a:p>
          <a:p>
            <a:pPr algn="ctr">
              <a:lnSpc>
                <a:spcPct val="100000"/>
              </a:lnSpc>
            </a:pPr>
            <a:r>
              <a:rPr lang="de-DE" sz="3600" b="1" spc="-1" dirty="0">
                <a:solidFill>
                  <a:srgbClr val="000000"/>
                </a:solidFill>
                <a:latin typeface="Arial"/>
              </a:rPr>
              <a:t>Freitod-Begleitungen</a:t>
            </a:r>
          </a:p>
          <a:p>
            <a:pPr algn="ctr">
              <a:lnSpc>
                <a:spcPct val="100000"/>
              </a:lnSpc>
            </a:pPr>
            <a:r>
              <a:rPr lang="de-DE" sz="3600" b="1" strike="noStrike" spc="-1" dirty="0">
                <a:solidFill>
                  <a:srgbClr val="000000"/>
                </a:solidFill>
                <a:latin typeface="Arial"/>
              </a:rPr>
              <a:t> </a:t>
            </a:r>
            <a:br>
              <a:rPr dirty="0"/>
            </a:br>
            <a:endParaRPr lang="de-DE" sz="3600" b="0" strike="noStrike" spc="-1" dirty="0">
              <a:solidFill>
                <a:srgbClr val="000000"/>
              </a:solidFill>
              <a:latin typeface="Arial"/>
            </a:endParaRPr>
          </a:p>
        </p:txBody>
      </p:sp>
      <p:sp>
        <p:nvSpPr>
          <p:cNvPr id="137" name="Rectangle 3"/>
          <p:cNvSpPr txBox="1"/>
          <p:nvPr/>
        </p:nvSpPr>
        <p:spPr>
          <a:xfrm>
            <a:off x="567577" y="1973520"/>
            <a:ext cx="8229240" cy="3978720"/>
          </a:xfrm>
          <a:prstGeom prst="rect">
            <a:avLst/>
          </a:prstGeom>
          <a:noFill/>
          <a:ln w="9360">
            <a:noFill/>
          </a:ln>
        </p:spPr>
        <p:txBody>
          <a:bodyPr>
            <a:noAutofit/>
          </a:bodyPr>
          <a:lstStyle/>
          <a:p>
            <a:pPr marL="343080" indent="-342720">
              <a:lnSpc>
                <a:spcPct val="150000"/>
              </a:lnSpc>
              <a:buClr>
                <a:srgbClr val="000000"/>
              </a:buClr>
              <a:buFont typeface="Arial"/>
              <a:buChar char="•"/>
            </a:pPr>
            <a:endParaRPr lang="de-DE" sz="2000" b="0" strike="noStrike" spc="-1" dirty="0">
              <a:solidFill>
                <a:srgbClr val="000000"/>
              </a:solidFill>
              <a:latin typeface="Arial"/>
            </a:endParaRPr>
          </a:p>
          <a:p>
            <a:pPr>
              <a:lnSpc>
                <a:spcPct val="150000"/>
              </a:lnSpc>
            </a:pPr>
            <a:r>
              <a:rPr lang="de-DE" sz="2000" b="0" u="sng" strike="noStrike" spc="-1" dirty="0">
                <a:solidFill>
                  <a:srgbClr val="000000"/>
                </a:solidFill>
                <a:latin typeface="Arial"/>
              </a:rPr>
              <a:t>Sicherheitsstandards:</a:t>
            </a:r>
          </a:p>
          <a:p>
            <a:pPr>
              <a:lnSpc>
                <a:spcPct val="150000"/>
              </a:lnSpc>
            </a:pPr>
            <a:r>
              <a:rPr lang="de-DE" sz="2000" spc="-1" dirty="0">
                <a:solidFill>
                  <a:srgbClr val="000000"/>
                </a:solidFill>
                <a:latin typeface="Arial"/>
              </a:rPr>
              <a:t>Mitgliedschaft in der DGHS (mind. sechs Monate) </a:t>
            </a:r>
          </a:p>
          <a:p>
            <a:pPr>
              <a:lnSpc>
                <a:spcPct val="150000"/>
              </a:lnSpc>
            </a:pPr>
            <a:r>
              <a:rPr lang="de-DE" sz="2000" b="0" strike="noStrike" spc="-1" dirty="0">
                <a:solidFill>
                  <a:srgbClr val="000000"/>
                </a:solidFill>
                <a:latin typeface="Arial"/>
              </a:rPr>
              <a:t>Das Einreichen eines schriftlichen eigenständig formulierten </a:t>
            </a:r>
          </a:p>
          <a:p>
            <a:pPr>
              <a:lnSpc>
                <a:spcPct val="150000"/>
              </a:lnSpc>
            </a:pPr>
            <a:r>
              <a:rPr lang="de-DE" sz="2000" spc="-1" dirty="0">
                <a:solidFill>
                  <a:srgbClr val="000000"/>
                </a:solidFill>
                <a:latin typeface="Arial"/>
              </a:rPr>
              <a:t>	</a:t>
            </a:r>
            <a:r>
              <a:rPr lang="de-DE" sz="2000" b="0" strike="noStrike" spc="-1" dirty="0">
                <a:solidFill>
                  <a:srgbClr val="000000"/>
                </a:solidFill>
                <a:latin typeface="Arial"/>
              </a:rPr>
              <a:t>Antrags auf Vermittlung</a:t>
            </a:r>
          </a:p>
          <a:p>
            <a:pPr>
              <a:lnSpc>
                <a:spcPct val="150000"/>
              </a:lnSpc>
            </a:pPr>
            <a:r>
              <a:rPr lang="de-DE" sz="2000" spc="-1" dirty="0">
                <a:solidFill>
                  <a:srgbClr val="000000"/>
                </a:solidFill>
                <a:latin typeface="Arial"/>
              </a:rPr>
              <a:t>Vorlage aktueller Krankenunterlagen</a:t>
            </a:r>
          </a:p>
          <a:p>
            <a:pPr>
              <a:lnSpc>
                <a:spcPct val="150000"/>
              </a:lnSpc>
            </a:pPr>
            <a:r>
              <a:rPr lang="de-DE" sz="2000" b="0" strike="noStrike" spc="-1" dirty="0">
                <a:solidFill>
                  <a:srgbClr val="000000"/>
                </a:solidFill>
                <a:latin typeface="Arial"/>
              </a:rPr>
              <a:t>Medizinische und juristische Bewertung </a:t>
            </a:r>
          </a:p>
          <a:p>
            <a:pPr>
              <a:lnSpc>
                <a:spcPct val="150000"/>
              </a:lnSpc>
            </a:pPr>
            <a:r>
              <a:rPr lang="de-DE" sz="2000" spc="-1" dirty="0">
                <a:solidFill>
                  <a:srgbClr val="000000"/>
                </a:solidFill>
                <a:latin typeface="Arial"/>
              </a:rPr>
              <a:t>Erst- und Zweitgespräch in häuslicher Umgebung </a:t>
            </a:r>
            <a:endParaRPr lang="de-DE" sz="2000" b="0" strike="noStrike" spc="-1" dirty="0">
              <a:solidFill>
                <a:srgbClr val="000000"/>
              </a:solidFill>
              <a:latin typeface="Arial"/>
            </a:endParaRPr>
          </a:p>
        </p:txBody>
      </p:sp>
      <p:sp>
        <p:nvSpPr>
          <p:cNvPr id="138" name="Fußzeilenplatzhalter 1"/>
          <p:cNvSpPr/>
          <p:nvPr/>
        </p:nvSpPr>
        <p:spPr>
          <a:xfrm>
            <a:off x="3843000" y="6137280"/>
            <a:ext cx="1495080" cy="2361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de-DE"/>
          </a:p>
        </p:txBody>
      </p:sp>
    </p:spTree>
  </p:cSld>
  <p:clrMapOvr>
    <a:masterClrMapping/>
  </p:clrMapOvr>
  <mc:AlternateContent xmlns:mc="http://schemas.openxmlformats.org/markup-compatibility/2006" xmlns:p14="http://schemas.microsoft.com/office/powerpoint/2010/main">
    <mc:Choice Requires="p14">
      <p:transition spd="slow" p14:dur="6000" advTm="8000"/>
    </mc:Choice>
    <mc:Fallback xmlns="" xmlns:p15="http://schemas.microsoft.com/office/powerpoint/2012/main">
      <p:transition spd="slow" advTm="8000"/>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xEl>
                                              <p:pRg st="1" end="1"/>
                                            </p:txEl>
                                          </p:spTgt>
                                        </p:tgtEl>
                                        <p:attrNameLst>
                                          <p:attrName>style.visibility</p:attrName>
                                        </p:attrNameLst>
                                      </p:cBhvr>
                                      <p:to>
                                        <p:strVal val="visible"/>
                                      </p:to>
                                    </p:set>
                                    <p:anim calcmode="lin" valueType="num">
                                      <p:cBhvr additive="repl">
                                        <p:cTn id="7" dur="500" fill="hold"/>
                                        <p:tgtEl>
                                          <p:spTgt spid="137">
                                            <p:txEl>
                                              <p:pRg st="1" end="1"/>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3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
                                            <p:txEl>
                                              <p:pRg st="2" end="2"/>
                                            </p:txEl>
                                          </p:spTgt>
                                        </p:tgtEl>
                                        <p:attrNameLst>
                                          <p:attrName>style.visibility</p:attrName>
                                        </p:attrNameLst>
                                      </p:cBhvr>
                                      <p:to>
                                        <p:strVal val="visible"/>
                                      </p:to>
                                    </p:set>
                                    <p:anim calcmode="lin" valueType="num">
                                      <p:cBhvr additive="repl">
                                        <p:cTn id="13"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
                                            <p:txEl>
                                              <p:pRg st="3" end="3"/>
                                            </p:txEl>
                                          </p:spTgt>
                                        </p:tgtEl>
                                        <p:attrNameLst>
                                          <p:attrName>style.visibility</p:attrName>
                                        </p:attrNameLst>
                                      </p:cBhvr>
                                      <p:to>
                                        <p:strVal val="visible"/>
                                      </p:to>
                                    </p:set>
                                    <p:anim calcmode="lin" valueType="num">
                                      <p:cBhvr additive="repl">
                                        <p:cTn id="19" dur="500" fill="hold"/>
                                        <p:tgtEl>
                                          <p:spTgt spid="137">
                                            <p:txEl>
                                              <p:pRg st="3" end="3"/>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13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7">
                                            <p:txEl>
                                              <p:pRg st="4" end="4"/>
                                            </p:txEl>
                                          </p:spTgt>
                                        </p:tgtEl>
                                        <p:attrNameLst>
                                          <p:attrName>style.visibility</p:attrName>
                                        </p:attrNameLst>
                                      </p:cBhvr>
                                      <p:to>
                                        <p:strVal val="visible"/>
                                      </p:to>
                                    </p:set>
                                    <p:anim calcmode="lin" valueType="num">
                                      <p:cBhvr additive="repl">
                                        <p:cTn id="25"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13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7">
                                            <p:txEl>
                                              <p:pRg st="5" end="5"/>
                                            </p:txEl>
                                          </p:spTgt>
                                        </p:tgtEl>
                                        <p:attrNameLst>
                                          <p:attrName>style.visibility</p:attrName>
                                        </p:attrNameLst>
                                      </p:cBhvr>
                                      <p:to>
                                        <p:strVal val="visible"/>
                                      </p:to>
                                    </p:set>
                                    <p:anim calcmode="lin" valueType="num">
                                      <p:cBhvr additive="repl">
                                        <p:cTn id="31" dur="500" fill="hold"/>
                                        <p:tgtEl>
                                          <p:spTgt spid="137">
                                            <p:txEl>
                                              <p:pRg st="5" end="5"/>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13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7">
                                            <p:txEl>
                                              <p:pRg st="6" end="6"/>
                                            </p:txEl>
                                          </p:spTgt>
                                        </p:tgtEl>
                                        <p:attrNameLst>
                                          <p:attrName>style.visibility</p:attrName>
                                        </p:attrNameLst>
                                      </p:cBhvr>
                                      <p:to>
                                        <p:strVal val="visible"/>
                                      </p:to>
                                    </p:set>
                                    <p:anim calcmode="lin" valueType="num">
                                      <p:cBhvr additive="repl">
                                        <p:cTn id="37"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additive="repl">
                                        <p:cTn id="38" dur="500" fill="hold"/>
                                        <p:tgtEl>
                                          <p:spTgt spid="13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7">
                                            <p:txEl>
                                              <p:pRg st="7" end="7"/>
                                            </p:txEl>
                                          </p:spTgt>
                                        </p:tgtEl>
                                        <p:attrNameLst>
                                          <p:attrName>style.visibility</p:attrName>
                                        </p:attrNameLst>
                                      </p:cBhvr>
                                      <p:to>
                                        <p:strVal val="visible"/>
                                      </p:to>
                                    </p:set>
                                    <p:anim calcmode="lin" valueType="num">
                                      <p:cBhvr additive="repl">
                                        <p:cTn id="43" dur="500" fill="hold"/>
                                        <p:tgtEl>
                                          <p:spTgt spid="137">
                                            <p:txEl>
                                              <p:pRg st="7" end="7"/>
                                            </p:txEl>
                                          </p:spTgt>
                                        </p:tgtEl>
                                        <p:attrNameLst>
                                          <p:attrName>ppt_x</p:attrName>
                                        </p:attrNameLst>
                                      </p:cBhvr>
                                      <p:tavLst>
                                        <p:tav tm="0">
                                          <p:val>
                                            <p:strVal val="#ppt_x"/>
                                          </p:val>
                                        </p:tav>
                                        <p:tav tm="100000">
                                          <p:val>
                                            <p:strVal val="#ppt_x"/>
                                          </p:val>
                                        </p:tav>
                                      </p:tavLst>
                                    </p:anim>
                                    <p:anim calcmode="lin" valueType="num">
                                      <p:cBhvr additive="repl">
                                        <p:cTn id="44" dur="500" fill="hold"/>
                                        <p:tgtEl>
                                          <p:spTgt spid="13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2"/>
          <p:cNvSpPr txBox="1"/>
          <p:nvPr/>
        </p:nvSpPr>
        <p:spPr>
          <a:xfrm>
            <a:off x="1705320" y="751680"/>
            <a:ext cx="5681880" cy="1221840"/>
          </a:xfrm>
          <a:prstGeom prst="rect">
            <a:avLst/>
          </a:prstGeom>
          <a:noFill/>
          <a:ln w="9360">
            <a:noFill/>
          </a:ln>
        </p:spPr>
        <p:txBody>
          <a:bodyPr>
            <a:noAutofit/>
          </a:bodyPr>
          <a:lstStyle/>
          <a:p>
            <a:pPr algn="ctr">
              <a:lnSpc>
                <a:spcPct val="100000"/>
              </a:lnSpc>
            </a:pPr>
            <a:r>
              <a:rPr lang="de-DE" sz="3600" b="1" strike="noStrike" spc="-1" dirty="0">
                <a:solidFill>
                  <a:srgbClr val="000000"/>
                </a:solidFill>
                <a:latin typeface="Arial"/>
              </a:rPr>
              <a:t>Voraussetzungen: Freiverantwortlichkeit </a:t>
            </a:r>
            <a:br>
              <a:rPr dirty="0"/>
            </a:br>
            <a:endParaRPr lang="de-DE" sz="3600" b="0" strike="noStrike" spc="-1" dirty="0">
              <a:solidFill>
                <a:srgbClr val="000000"/>
              </a:solidFill>
              <a:latin typeface="Arial"/>
            </a:endParaRPr>
          </a:p>
        </p:txBody>
      </p:sp>
      <p:sp>
        <p:nvSpPr>
          <p:cNvPr id="137" name="Rectangle 3"/>
          <p:cNvSpPr txBox="1"/>
          <p:nvPr/>
        </p:nvSpPr>
        <p:spPr>
          <a:xfrm>
            <a:off x="478800" y="1973880"/>
            <a:ext cx="8229240" cy="3978720"/>
          </a:xfrm>
          <a:prstGeom prst="rect">
            <a:avLst/>
          </a:prstGeom>
          <a:noFill/>
          <a:ln w="9360">
            <a:noFill/>
          </a:ln>
        </p:spPr>
        <p:txBody>
          <a:bodyPr>
            <a:noAutofit/>
          </a:bodyPr>
          <a:lstStyle/>
          <a:p>
            <a:pPr>
              <a:lnSpc>
                <a:spcPct val="150000"/>
              </a:lnSpc>
            </a:pPr>
            <a:endParaRPr lang="de-DE" sz="2000" b="0" strike="noStrike" spc="-1" dirty="0">
              <a:solidFill>
                <a:srgbClr val="000000"/>
              </a:solidFill>
              <a:latin typeface="Arial"/>
            </a:endParaRPr>
          </a:p>
          <a:p>
            <a:pPr>
              <a:lnSpc>
                <a:spcPct val="150000"/>
              </a:lnSpc>
            </a:pPr>
            <a:r>
              <a:rPr lang="de-DE" sz="2000" b="0" strike="noStrike" spc="-1" dirty="0">
                <a:solidFill>
                  <a:srgbClr val="000000"/>
                </a:solidFill>
                <a:latin typeface="Arial"/>
              </a:rPr>
              <a:t>Die Freiverantwortlichkeit setzt voraus, dass die Person …</a:t>
            </a:r>
          </a:p>
          <a:p>
            <a:pPr>
              <a:lnSpc>
                <a:spcPct val="150000"/>
              </a:lnSpc>
            </a:pPr>
            <a:r>
              <a:rPr lang="de-DE" sz="2000" b="0" strike="noStrike" spc="-1" dirty="0">
                <a:solidFill>
                  <a:srgbClr val="000000"/>
                </a:solidFill>
                <a:latin typeface="Arial"/>
              </a:rPr>
              <a:t>  </a:t>
            </a:r>
          </a:p>
          <a:p>
            <a:pPr marL="343080" indent="-342720">
              <a:lnSpc>
                <a:spcPct val="150000"/>
              </a:lnSpc>
              <a:buClr>
                <a:srgbClr val="000000"/>
              </a:buClr>
              <a:buFont typeface="Arial"/>
              <a:buChar char="•"/>
            </a:pPr>
            <a:r>
              <a:rPr lang="de-DE" sz="2000" spc="-1" dirty="0">
                <a:solidFill>
                  <a:srgbClr val="000000"/>
                </a:solidFill>
                <a:latin typeface="Arial"/>
              </a:rPr>
              <a:t>w</a:t>
            </a:r>
            <a:r>
              <a:rPr lang="de-DE" sz="2000" b="0" strike="noStrike" spc="-1" dirty="0">
                <a:solidFill>
                  <a:srgbClr val="000000"/>
                </a:solidFill>
                <a:latin typeface="Arial"/>
              </a:rPr>
              <a:t>eiß, was sie tut.</a:t>
            </a:r>
          </a:p>
          <a:p>
            <a:pPr marL="343080" indent="-342720">
              <a:lnSpc>
                <a:spcPct val="150000"/>
              </a:lnSpc>
              <a:buClr>
                <a:srgbClr val="000000"/>
              </a:buClr>
              <a:buFont typeface="Arial"/>
              <a:buChar char="•"/>
            </a:pPr>
            <a:r>
              <a:rPr lang="de-DE" sz="2000" spc="-1" dirty="0">
                <a:solidFill>
                  <a:srgbClr val="000000"/>
                </a:solidFill>
                <a:latin typeface="Arial"/>
              </a:rPr>
              <a:t>nicht aus einem Affekt heraus handelt.</a:t>
            </a:r>
          </a:p>
          <a:p>
            <a:pPr marL="343080" indent="-342720">
              <a:lnSpc>
                <a:spcPct val="150000"/>
              </a:lnSpc>
              <a:buClr>
                <a:srgbClr val="000000"/>
              </a:buClr>
              <a:buFont typeface="Arial"/>
              <a:buChar char="•"/>
            </a:pPr>
            <a:r>
              <a:rPr lang="de-DE" sz="2000" spc="-1" dirty="0">
                <a:solidFill>
                  <a:srgbClr val="000000"/>
                </a:solidFill>
                <a:latin typeface="Arial"/>
              </a:rPr>
              <a:t>d</a:t>
            </a:r>
            <a:r>
              <a:rPr lang="de-DE" sz="2000" b="0" strike="noStrike" spc="-1" dirty="0">
                <a:solidFill>
                  <a:srgbClr val="000000"/>
                </a:solidFill>
                <a:latin typeface="Arial"/>
              </a:rPr>
              <a:t>en Wunsch dauerhaft hegt.</a:t>
            </a:r>
          </a:p>
          <a:p>
            <a:pPr marL="343080" indent="-342720">
              <a:lnSpc>
                <a:spcPct val="150000"/>
              </a:lnSpc>
              <a:buClr>
                <a:srgbClr val="000000"/>
              </a:buClr>
              <a:buFont typeface="Arial"/>
              <a:buChar char="•"/>
            </a:pPr>
            <a:r>
              <a:rPr lang="de-DE" sz="2000" spc="-1" dirty="0">
                <a:solidFill>
                  <a:srgbClr val="000000"/>
                </a:solidFill>
                <a:latin typeface="Arial"/>
              </a:rPr>
              <a:t>von Dritten nicht beeinflusst wird.</a:t>
            </a:r>
          </a:p>
          <a:p>
            <a:pPr>
              <a:lnSpc>
                <a:spcPct val="150000"/>
              </a:lnSpc>
            </a:pPr>
            <a:endParaRPr lang="de-DE" sz="2000" b="0" strike="noStrike" spc="-1" dirty="0">
              <a:solidFill>
                <a:srgbClr val="000000"/>
              </a:solidFill>
              <a:latin typeface="Arial"/>
            </a:endParaRPr>
          </a:p>
        </p:txBody>
      </p:sp>
      <p:sp>
        <p:nvSpPr>
          <p:cNvPr id="138" name="Fußzeilenplatzhalter 1"/>
          <p:cNvSpPr/>
          <p:nvPr/>
        </p:nvSpPr>
        <p:spPr>
          <a:xfrm>
            <a:off x="3843000" y="6137280"/>
            <a:ext cx="1495080" cy="2361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de-DE"/>
          </a:p>
        </p:txBody>
      </p:sp>
    </p:spTree>
    <p:extLst>
      <p:ext uri="{BB962C8B-B14F-4D97-AF65-F5344CB8AC3E}">
        <p14:creationId xmlns:p14="http://schemas.microsoft.com/office/powerpoint/2010/main" val="3539222419"/>
      </p:ext>
    </p:extLst>
  </p:cSld>
  <p:clrMapOvr>
    <a:masterClrMapping/>
  </p:clrMapOvr>
  <mc:AlternateContent xmlns:mc="http://schemas.openxmlformats.org/markup-compatibility/2006" xmlns:p14="http://schemas.microsoft.com/office/powerpoint/2010/main">
    <mc:Choice Requires="p14">
      <p:transition spd="slow" p14:dur="6000" advTm="8000"/>
    </mc:Choice>
    <mc:Fallback xmlns="">
      <p:transition spd="slow" advTm="8000"/>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xEl>
                                              <p:pRg st="3" end="3"/>
                                            </p:txEl>
                                          </p:spTgt>
                                        </p:tgtEl>
                                        <p:attrNameLst>
                                          <p:attrName>style.visibility</p:attrName>
                                        </p:attrNameLst>
                                      </p:cBhvr>
                                      <p:to>
                                        <p:strVal val="visible"/>
                                      </p:to>
                                    </p:set>
                                    <p:anim calcmode="lin" valueType="num">
                                      <p:cBhvr additive="repl">
                                        <p:cTn id="7" dur="500" fill="hold"/>
                                        <p:tgtEl>
                                          <p:spTgt spid="137">
                                            <p:txEl>
                                              <p:pRg st="3" end="3"/>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3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
                                            <p:txEl>
                                              <p:pRg st="4" end="4"/>
                                            </p:txEl>
                                          </p:spTgt>
                                        </p:tgtEl>
                                        <p:attrNameLst>
                                          <p:attrName>style.visibility</p:attrName>
                                        </p:attrNameLst>
                                      </p:cBhvr>
                                      <p:to>
                                        <p:strVal val="visible"/>
                                      </p:to>
                                    </p:set>
                                    <p:anim calcmode="lin" valueType="num">
                                      <p:cBhvr additive="repl">
                                        <p:cTn id="13"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3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
                                            <p:txEl>
                                              <p:pRg st="5" end="5"/>
                                            </p:txEl>
                                          </p:spTgt>
                                        </p:tgtEl>
                                        <p:attrNameLst>
                                          <p:attrName>style.visibility</p:attrName>
                                        </p:attrNameLst>
                                      </p:cBhvr>
                                      <p:to>
                                        <p:strVal val="visible"/>
                                      </p:to>
                                    </p:set>
                                    <p:anim calcmode="lin" valueType="num">
                                      <p:cBhvr additive="repl">
                                        <p:cTn id="19" dur="500" fill="hold"/>
                                        <p:tgtEl>
                                          <p:spTgt spid="137">
                                            <p:txEl>
                                              <p:pRg st="5" end="5"/>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13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7">
                                            <p:txEl>
                                              <p:pRg st="6" end="6"/>
                                            </p:txEl>
                                          </p:spTgt>
                                        </p:tgtEl>
                                        <p:attrNameLst>
                                          <p:attrName>style.visibility</p:attrName>
                                        </p:attrNameLst>
                                      </p:cBhvr>
                                      <p:to>
                                        <p:strVal val="visible"/>
                                      </p:to>
                                    </p:set>
                                    <p:anim calcmode="lin" valueType="num">
                                      <p:cBhvr additive="repl">
                                        <p:cTn id="25"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13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7">
                                            <p:txEl>
                                              <p:pRg st="1" end="1"/>
                                            </p:txEl>
                                          </p:spTgt>
                                        </p:tgtEl>
                                        <p:attrNameLst>
                                          <p:attrName>style.visibility</p:attrName>
                                        </p:attrNameLst>
                                      </p:cBhvr>
                                      <p:to>
                                        <p:strVal val="visible"/>
                                      </p:to>
                                    </p:set>
                                    <p:anim calcmode="lin" valueType="num">
                                      <p:cBhvr additive="repl">
                                        <p:cTn id="31" dur="500" fill="hold"/>
                                        <p:tgtEl>
                                          <p:spTgt spid="137">
                                            <p:txEl>
                                              <p:pRg st="1" end="1"/>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13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7">
                                            <p:txEl>
                                              <p:pRg st="2" end="2"/>
                                            </p:txEl>
                                          </p:spTgt>
                                        </p:tgtEl>
                                        <p:attrNameLst>
                                          <p:attrName>style.visibility</p:attrName>
                                        </p:attrNameLst>
                                      </p:cBhvr>
                                      <p:to>
                                        <p:strVal val="visible"/>
                                      </p:to>
                                    </p:set>
                                    <p:anim calcmode="lin" valueType="num">
                                      <p:cBhvr additive="repl">
                                        <p:cTn id="37"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additive="repl">
                                        <p:cTn id="38" dur="500" fill="hold"/>
                                        <p:tgtEl>
                                          <p:spTgt spid="13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2"/>
          <p:cNvSpPr txBox="1"/>
          <p:nvPr/>
        </p:nvSpPr>
        <p:spPr>
          <a:xfrm>
            <a:off x="1705320" y="751680"/>
            <a:ext cx="5681880" cy="1221840"/>
          </a:xfrm>
          <a:prstGeom prst="rect">
            <a:avLst/>
          </a:prstGeom>
          <a:noFill/>
          <a:ln w="9360">
            <a:noFill/>
          </a:ln>
        </p:spPr>
        <p:txBody>
          <a:bodyPr>
            <a:noAutofit/>
          </a:bodyPr>
          <a:lstStyle/>
          <a:p>
            <a:pPr algn="ctr">
              <a:lnSpc>
                <a:spcPct val="100000"/>
              </a:lnSpc>
            </a:pPr>
            <a:r>
              <a:rPr lang="de-DE" sz="3600" b="1" strike="noStrike" spc="-1" dirty="0">
                <a:solidFill>
                  <a:srgbClr val="000000"/>
                </a:solidFill>
                <a:latin typeface="Arial"/>
              </a:rPr>
              <a:t>Gesetzgebung zur Suizidhilfe </a:t>
            </a:r>
            <a:br>
              <a:rPr dirty="0"/>
            </a:br>
            <a:endParaRPr lang="de-DE" sz="3600" b="0" strike="noStrike" spc="-1" dirty="0">
              <a:solidFill>
                <a:srgbClr val="000000"/>
              </a:solidFill>
              <a:latin typeface="Arial"/>
            </a:endParaRPr>
          </a:p>
        </p:txBody>
      </p:sp>
      <p:sp>
        <p:nvSpPr>
          <p:cNvPr id="123" name="Rectangle 3"/>
          <p:cNvSpPr txBox="1"/>
          <p:nvPr/>
        </p:nvSpPr>
        <p:spPr>
          <a:xfrm>
            <a:off x="478800" y="1973880"/>
            <a:ext cx="8229240" cy="3978720"/>
          </a:xfrm>
          <a:prstGeom prst="rect">
            <a:avLst/>
          </a:prstGeom>
          <a:noFill/>
          <a:ln w="9360">
            <a:noFill/>
          </a:ln>
        </p:spPr>
        <p:txBody>
          <a:bodyPr>
            <a:noAutofit/>
          </a:bodyPr>
          <a:lstStyle/>
          <a:p>
            <a:pPr marL="360">
              <a:lnSpc>
                <a:spcPct val="150000"/>
              </a:lnSpc>
              <a:buClr>
                <a:srgbClr val="000000"/>
              </a:buClr>
            </a:pPr>
            <a:endParaRPr lang="de-DE" sz="3200" b="0" strike="noStrike" spc="-1" dirty="0">
              <a:solidFill>
                <a:srgbClr val="000000"/>
              </a:solidFill>
              <a:latin typeface="Arial"/>
            </a:endParaRPr>
          </a:p>
          <a:p>
            <a:pPr marL="343080" indent="-342720">
              <a:lnSpc>
                <a:spcPct val="150000"/>
              </a:lnSpc>
              <a:buClr>
                <a:srgbClr val="000000"/>
              </a:buClr>
              <a:buFont typeface="Arial"/>
              <a:buChar char="•"/>
              <a:tabLst>
                <a:tab pos="0" algn="l"/>
              </a:tabLst>
            </a:pPr>
            <a:r>
              <a:rPr lang="de-DE" sz="2000" b="0" strike="noStrike" spc="-1" dirty="0">
                <a:solidFill>
                  <a:srgbClr val="000000"/>
                </a:solidFill>
                <a:latin typeface="Arial"/>
              </a:rPr>
              <a:t>Keiner von zwei vorgelegten Gesetzentwürfen zur Regulierung von Suizidhilfe erhielt im Bundestag (6.7.2023) eine Mehrheit.</a:t>
            </a:r>
            <a:br>
              <a:rPr lang="de-DE" sz="2000" b="0" strike="noStrike" spc="-1" dirty="0">
                <a:solidFill>
                  <a:srgbClr val="000000"/>
                </a:solidFill>
                <a:latin typeface="Arial"/>
              </a:rPr>
            </a:br>
            <a:endParaRPr lang="de-DE" sz="2000" b="0" strike="noStrike" spc="-1" dirty="0">
              <a:solidFill>
                <a:srgbClr val="000000"/>
              </a:solidFill>
              <a:latin typeface="Arial"/>
            </a:endParaRPr>
          </a:p>
          <a:p>
            <a:pPr marL="343080" indent="-342720">
              <a:lnSpc>
                <a:spcPct val="150000"/>
              </a:lnSpc>
              <a:buClr>
                <a:srgbClr val="000000"/>
              </a:buClr>
              <a:buFont typeface="Arial"/>
              <a:buChar char="•"/>
              <a:tabLst>
                <a:tab pos="0" algn="l"/>
              </a:tabLst>
            </a:pPr>
            <a:r>
              <a:rPr lang="de-DE" sz="2000" spc="-1" dirty="0">
                <a:solidFill>
                  <a:srgbClr val="000000"/>
                </a:solidFill>
                <a:latin typeface="Arial"/>
              </a:rPr>
              <a:t>Ggf. neue Anläufe im Gesetzgebungsverfahren zu erwarten.</a:t>
            </a:r>
            <a:endParaRPr lang="de-DE" sz="2000" b="0" strike="noStrike" spc="-1" dirty="0">
              <a:solidFill>
                <a:srgbClr val="000000"/>
              </a:solidFill>
              <a:latin typeface="Arial"/>
            </a:endParaRPr>
          </a:p>
          <a:p>
            <a:pPr>
              <a:lnSpc>
                <a:spcPct val="150000"/>
              </a:lnSpc>
              <a:tabLst>
                <a:tab pos="0" algn="l"/>
              </a:tabLst>
            </a:pPr>
            <a:endParaRPr lang="de-DE" sz="2000" b="0" strike="noStrike" spc="-1" dirty="0">
              <a:solidFill>
                <a:srgbClr val="000000"/>
              </a:solidFill>
              <a:latin typeface="Arial"/>
            </a:endParaRPr>
          </a:p>
        </p:txBody>
      </p:sp>
      <p:sp>
        <p:nvSpPr>
          <p:cNvPr id="124" name="Fußzeilenplatzhalter 1"/>
          <p:cNvSpPr/>
          <p:nvPr/>
        </p:nvSpPr>
        <p:spPr>
          <a:xfrm>
            <a:off x="3843000" y="6137280"/>
            <a:ext cx="1495080" cy="2361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de-DE"/>
          </a:p>
        </p:txBody>
      </p:sp>
    </p:spTree>
    <p:extLst>
      <p:ext uri="{BB962C8B-B14F-4D97-AF65-F5344CB8AC3E}">
        <p14:creationId xmlns:p14="http://schemas.microsoft.com/office/powerpoint/2010/main" val="2003136871"/>
      </p:ext>
    </p:extLst>
  </p:cSld>
  <p:clrMapOvr>
    <a:masterClrMapping/>
  </p:clrMapOvr>
  <mc:AlternateContent xmlns:mc="http://schemas.openxmlformats.org/markup-compatibility/2006" xmlns:p14="http://schemas.microsoft.com/office/powerpoint/2010/main">
    <mc:Choice Requires="p14">
      <p:transition spd="slow" p14:dur="6000" advTm="8000"/>
    </mc:Choice>
    <mc:Fallback xmlns="">
      <p:transition spd="slow" advTm="8000"/>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
                                            <p:txEl>
                                              <p:pRg st="1" end="1"/>
                                            </p:txEl>
                                          </p:spTgt>
                                        </p:tgtEl>
                                        <p:attrNameLst>
                                          <p:attrName>style.visibility</p:attrName>
                                        </p:attrNameLst>
                                      </p:cBhvr>
                                      <p:to>
                                        <p:strVal val="visible"/>
                                      </p:to>
                                    </p:set>
                                    <p:anim calcmode="lin" valueType="num">
                                      <p:cBhvr additive="repl">
                                        <p:cTn id="7" dur="500" fill="hold"/>
                                        <p:tgtEl>
                                          <p:spTgt spid="123">
                                            <p:txEl>
                                              <p:pRg st="1" end="1"/>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3">
                                            <p:txEl>
                                              <p:pRg st="2" end="2"/>
                                            </p:txEl>
                                          </p:spTgt>
                                        </p:tgtEl>
                                        <p:attrNameLst>
                                          <p:attrName>style.visibility</p:attrName>
                                        </p:attrNameLst>
                                      </p:cBhvr>
                                      <p:to>
                                        <p:strVal val="visible"/>
                                      </p:to>
                                    </p:set>
                                    <p:anim calcmode="lin" valueType="num">
                                      <p:cBhvr additive="repl">
                                        <p:cTn id="13" dur="500" fill="hold"/>
                                        <p:tgtEl>
                                          <p:spTgt spid="123">
                                            <p:txEl>
                                              <p:pRg st="2" end="2"/>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2"/>
          <p:cNvSpPr txBox="1"/>
          <p:nvPr/>
        </p:nvSpPr>
        <p:spPr>
          <a:xfrm>
            <a:off x="428040" y="751680"/>
            <a:ext cx="8254800" cy="685080"/>
          </a:xfrm>
          <a:prstGeom prst="rect">
            <a:avLst/>
          </a:prstGeom>
          <a:noFill/>
          <a:ln w="9360">
            <a:noFill/>
          </a:ln>
        </p:spPr>
        <p:txBody>
          <a:bodyPr>
            <a:noAutofit/>
          </a:bodyPr>
          <a:lstStyle/>
          <a:p>
            <a:pPr algn="ctr">
              <a:lnSpc>
                <a:spcPct val="100000"/>
              </a:lnSpc>
            </a:pPr>
            <a:r>
              <a:rPr lang="de-DE" sz="3600" b="1" strike="noStrike" spc="-1">
                <a:solidFill>
                  <a:srgbClr val="000000"/>
                </a:solidFill>
                <a:latin typeface="Arial"/>
              </a:rPr>
              <a:t>Mitgliedsbeitrag</a:t>
            </a:r>
            <a:br/>
            <a:endParaRPr lang="de-DE" sz="3600" b="0" strike="noStrike" spc="-1">
              <a:solidFill>
                <a:srgbClr val="000000"/>
              </a:solidFill>
              <a:latin typeface="Arial"/>
            </a:endParaRPr>
          </a:p>
        </p:txBody>
      </p:sp>
      <p:sp>
        <p:nvSpPr>
          <p:cNvPr id="144" name="Rectangle 3"/>
          <p:cNvSpPr txBox="1"/>
          <p:nvPr/>
        </p:nvSpPr>
        <p:spPr>
          <a:xfrm>
            <a:off x="453600" y="1436760"/>
            <a:ext cx="8229240" cy="4054320"/>
          </a:xfrm>
          <a:prstGeom prst="rect">
            <a:avLst/>
          </a:prstGeom>
          <a:noFill/>
          <a:ln w="9360">
            <a:noFill/>
          </a:ln>
        </p:spPr>
        <p:txBody>
          <a:bodyPr>
            <a:noAutofit/>
          </a:bodyPr>
          <a:lstStyle/>
          <a:p>
            <a:pPr marL="343080" indent="-342720">
              <a:lnSpc>
                <a:spcPct val="150000"/>
              </a:lnSpc>
              <a:buClr>
                <a:srgbClr val="000000"/>
              </a:buClr>
              <a:buFont typeface="Arial"/>
              <a:buChar char="•"/>
            </a:pPr>
            <a:r>
              <a:rPr lang="de-DE" sz="2000" spc="-1" dirty="0">
                <a:solidFill>
                  <a:srgbClr val="000000"/>
                </a:solidFill>
                <a:latin typeface="Arial"/>
              </a:rPr>
              <a:t>Standard-Beitrag 6</a:t>
            </a:r>
            <a:r>
              <a:rPr lang="de-DE" sz="2000" b="0" strike="noStrike" spc="-1" dirty="0">
                <a:solidFill>
                  <a:srgbClr val="000000"/>
                </a:solidFill>
                <a:latin typeface="Arial"/>
              </a:rPr>
              <a:t>0 € im Jahr</a:t>
            </a:r>
            <a:endParaRPr lang="de-DE" sz="2000" b="0" strike="noStrike" spc="-1" dirty="0">
              <a:latin typeface="Arial"/>
            </a:endParaRPr>
          </a:p>
          <a:p>
            <a:pPr marL="343080" indent="-342720">
              <a:lnSpc>
                <a:spcPct val="150000"/>
              </a:lnSpc>
              <a:buClr>
                <a:srgbClr val="000000"/>
              </a:buClr>
              <a:buFont typeface="Arial"/>
              <a:buChar char="•"/>
            </a:pPr>
            <a:r>
              <a:rPr lang="de-DE" sz="2000" b="0" strike="noStrike" spc="-1" dirty="0">
                <a:latin typeface="Arial"/>
              </a:rPr>
              <a:t>Förder-Beitrag  &gt; 60 € im Jahr</a:t>
            </a:r>
          </a:p>
          <a:p>
            <a:pPr marL="343080" indent="-342720">
              <a:lnSpc>
                <a:spcPct val="150000"/>
              </a:lnSpc>
              <a:buClr>
                <a:srgbClr val="000000"/>
              </a:buClr>
              <a:buFont typeface="Arial"/>
              <a:buChar char="•"/>
            </a:pPr>
            <a:r>
              <a:rPr lang="de-DE" sz="2000" b="0" strike="noStrike" spc="-1" dirty="0">
                <a:latin typeface="Arial"/>
              </a:rPr>
              <a:t>Sozialbeitrag       25 € im Jahr </a:t>
            </a:r>
          </a:p>
          <a:p>
            <a:pPr marL="343080" indent="-342720">
              <a:lnSpc>
                <a:spcPct val="150000"/>
              </a:lnSpc>
              <a:buClr>
                <a:srgbClr val="000000"/>
              </a:buClr>
              <a:buFont typeface="Arial"/>
              <a:buChar char="•"/>
            </a:pPr>
            <a:r>
              <a:rPr lang="de-DE" sz="2000" b="0" strike="noStrike" spc="-1" dirty="0">
                <a:latin typeface="Arial"/>
              </a:rPr>
              <a:t>Notfall-Ausweis und –QR-Code enthalten </a:t>
            </a:r>
          </a:p>
          <a:p>
            <a:pPr marL="343080" indent="-342720">
              <a:lnSpc>
                <a:spcPct val="150000"/>
              </a:lnSpc>
              <a:buClr>
                <a:srgbClr val="000000"/>
              </a:buClr>
              <a:buFont typeface="Arial"/>
              <a:buChar char="•"/>
            </a:pPr>
            <a:r>
              <a:rPr lang="de-DE" sz="2000" b="0" strike="noStrike" spc="-1" dirty="0">
                <a:solidFill>
                  <a:srgbClr val="000000"/>
                </a:solidFill>
                <a:latin typeface="Arial"/>
              </a:rPr>
              <a:t>Hinterlegung der Patientenverfügung</a:t>
            </a:r>
          </a:p>
          <a:p>
            <a:pPr marL="360">
              <a:lnSpc>
                <a:spcPct val="150000"/>
              </a:lnSpc>
              <a:buClr>
                <a:srgbClr val="000000"/>
              </a:buClr>
            </a:pPr>
            <a:endParaRPr lang="de-DE" sz="2000" b="0" strike="noStrike" spc="-1" dirty="0">
              <a:solidFill>
                <a:srgbClr val="000000"/>
              </a:solidFill>
              <a:latin typeface="Arial"/>
            </a:endParaRPr>
          </a:p>
          <a:p>
            <a:pPr>
              <a:lnSpc>
                <a:spcPct val="150000"/>
              </a:lnSpc>
            </a:pPr>
            <a:endParaRPr lang="de-DE" sz="2000" b="0" strike="noStrike" spc="-1" dirty="0">
              <a:solidFill>
                <a:srgbClr val="000000"/>
              </a:solidFill>
              <a:latin typeface="Arial"/>
            </a:endParaRPr>
          </a:p>
        </p:txBody>
      </p:sp>
      <p:sp>
        <p:nvSpPr>
          <p:cNvPr id="145" name="Textfeld 1"/>
          <p:cNvSpPr/>
          <p:nvPr/>
        </p:nvSpPr>
        <p:spPr>
          <a:xfrm>
            <a:off x="428040" y="4343760"/>
            <a:ext cx="8599320" cy="54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50000"/>
              </a:lnSpc>
            </a:pPr>
            <a:r>
              <a:rPr lang="de-DE" sz="2000" b="0" i="1" strike="noStrike" spc="-1">
                <a:solidFill>
                  <a:srgbClr val="000000"/>
                </a:solidFill>
                <a:latin typeface="Arial"/>
              </a:rPr>
              <a:t> </a:t>
            </a:r>
            <a:endParaRPr lang="de-DE"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6000" advTm="8000"/>
    </mc:Choice>
    <mc:Fallback xmlns="" xmlns:p15="http://schemas.microsoft.com/office/powerpoint/2012/main">
      <p:transition spd="slow" advTm="8000"/>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 calcmode="lin" valueType="num">
                                      <p:cBhvr additive="repl">
                                        <p:cTn id="7" dur="500" fill="hold"/>
                                        <p:tgtEl>
                                          <p:spTgt spid="144">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
                                            <p:txEl>
                                              <p:pRg st="1" end="1"/>
                                            </p:txEl>
                                          </p:spTgt>
                                        </p:tgtEl>
                                        <p:attrNameLst>
                                          <p:attrName>style.visibility</p:attrName>
                                        </p:attrNameLst>
                                      </p:cBhvr>
                                      <p:to>
                                        <p:strVal val="visible"/>
                                      </p:to>
                                    </p:set>
                                    <p:anim calcmode="lin" valueType="num">
                                      <p:cBhvr additive="repl">
                                        <p:cTn id="13" dur="500" fill="hold"/>
                                        <p:tgtEl>
                                          <p:spTgt spid="144">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4">
                                            <p:txEl>
                                              <p:pRg st="2" end="2"/>
                                            </p:txEl>
                                          </p:spTgt>
                                        </p:tgtEl>
                                        <p:attrNameLst>
                                          <p:attrName>style.visibility</p:attrName>
                                        </p:attrNameLst>
                                      </p:cBhvr>
                                      <p:to>
                                        <p:strVal val="visible"/>
                                      </p:to>
                                    </p:set>
                                    <p:anim calcmode="lin" valueType="num">
                                      <p:cBhvr additive="repl">
                                        <p:cTn id="19" dur="500" fill="hold"/>
                                        <p:tgtEl>
                                          <p:spTgt spid="144">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1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4">
                                            <p:txEl>
                                              <p:pRg st="3" end="3"/>
                                            </p:txEl>
                                          </p:spTgt>
                                        </p:tgtEl>
                                        <p:attrNameLst>
                                          <p:attrName>style.visibility</p:attrName>
                                        </p:attrNameLst>
                                      </p:cBhvr>
                                      <p:to>
                                        <p:strVal val="visible"/>
                                      </p:to>
                                    </p:set>
                                    <p:anim calcmode="lin" valueType="num">
                                      <p:cBhvr additive="repl">
                                        <p:cTn id="25" dur="500" fill="hold"/>
                                        <p:tgtEl>
                                          <p:spTgt spid="144">
                                            <p:txEl>
                                              <p:pRg st="3" end="3"/>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1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4">
                                            <p:txEl>
                                              <p:pRg st="4" end="4"/>
                                            </p:txEl>
                                          </p:spTgt>
                                        </p:tgtEl>
                                        <p:attrNameLst>
                                          <p:attrName>style.visibility</p:attrName>
                                        </p:attrNameLst>
                                      </p:cBhvr>
                                      <p:to>
                                        <p:strVal val="visible"/>
                                      </p:to>
                                    </p:set>
                                    <p:anim calcmode="lin" valueType="num">
                                      <p:cBhvr additive="repl">
                                        <p:cTn id="31" dur="500" fill="hold"/>
                                        <p:tgtEl>
                                          <p:spTgt spid="144">
                                            <p:txEl>
                                              <p:pRg st="4" end="4"/>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14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2"/>
          <p:cNvPicPr/>
          <p:nvPr/>
        </p:nvPicPr>
        <p:blipFill>
          <a:blip r:embed="rId2"/>
          <a:srcRect l="21264" t="35269" r="57435" b="19024"/>
          <a:stretch/>
        </p:blipFill>
        <p:spPr>
          <a:xfrm>
            <a:off x="473040" y="1566360"/>
            <a:ext cx="5457240" cy="4152240"/>
          </a:xfrm>
          <a:prstGeom prst="rect">
            <a:avLst/>
          </a:prstGeom>
          <a:ln w="0">
            <a:noFill/>
          </a:ln>
        </p:spPr>
      </p:pic>
      <p:sp>
        <p:nvSpPr>
          <p:cNvPr id="99" name="Textfeld 2"/>
          <p:cNvSpPr/>
          <p:nvPr/>
        </p:nvSpPr>
        <p:spPr>
          <a:xfrm>
            <a:off x="6130440" y="3204360"/>
            <a:ext cx="1233777" cy="132198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2000" b="0" strike="noStrike" spc="-1" dirty="0">
                <a:solidFill>
                  <a:srgbClr val="000000"/>
                </a:solidFill>
                <a:latin typeface="Arial"/>
              </a:rPr>
              <a:t>Referent:</a:t>
            </a:r>
            <a:endParaRPr lang="de-DE" sz="2000" b="0" strike="noStrike" spc="-1" dirty="0">
              <a:latin typeface="Arial"/>
            </a:endParaRPr>
          </a:p>
          <a:p>
            <a:pPr>
              <a:lnSpc>
                <a:spcPct val="100000"/>
              </a:lnSpc>
            </a:pPr>
            <a:endParaRPr lang="de-DE" sz="2000" b="0" strike="noStrike" spc="-1" dirty="0">
              <a:latin typeface="Arial"/>
            </a:endParaRPr>
          </a:p>
          <a:p>
            <a:pPr>
              <a:lnSpc>
                <a:spcPct val="100000"/>
              </a:lnSpc>
            </a:pPr>
            <a:r>
              <a:rPr lang="de-DE" sz="2000" spc="-1" dirty="0">
                <a:solidFill>
                  <a:srgbClr val="000000"/>
                </a:solidFill>
                <a:latin typeface="Arial"/>
              </a:rPr>
              <a:t> </a:t>
            </a:r>
            <a:br>
              <a:rPr dirty="0"/>
            </a:br>
            <a:endParaRPr lang="de-DE" sz="2000" b="0" strike="noStrike" spc="-1" dirty="0">
              <a:latin typeface="Arial"/>
            </a:endParaRPr>
          </a:p>
        </p:txBody>
      </p:sp>
      <p:sp>
        <p:nvSpPr>
          <p:cNvPr id="100" name="Fußzeilenplatzhalter 1"/>
          <p:cNvSpPr/>
          <p:nvPr/>
        </p:nvSpPr>
        <p:spPr>
          <a:xfrm>
            <a:off x="3813840" y="6137280"/>
            <a:ext cx="1495080" cy="2361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de-DE"/>
          </a:p>
        </p:txBody>
      </p:sp>
    </p:spTree>
  </p:cSld>
  <p:clrMapOvr>
    <a:masterClrMapping/>
  </p:clrMapOvr>
  <mc:AlternateContent xmlns:mc="http://schemas.openxmlformats.org/markup-compatibility/2006" xmlns:p14="http://schemas.microsoft.com/office/powerpoint/2010/main">
    <mc:Choice Requires="p14">
      <p:transition spd="slow" p14:dur="6000" advTm="8000"/>
    </mc:Choice>
    <mc:Fallback xmlns="" xmlns:p15="http://schemas.microsoft.com/office/powerpoint/2012/main">
      <p:transition spd="slow" advTm="8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2"/>
          <p:cNvSpPr txBox="1"/>
          <p:nvPr/>
        </p:nvSpPr>
        <p:spPr>
          <a:xfrm>
            <a:off x="402480" y="751680"/>
            <a:ext cx="8254800" cy="685080"/>
          </a:xfrm>
          <a:prstGeom prst="rect">
            <a:avLst/>
          </a:prstGeom>
          <a:noFill/>
          <a:ln w="9360">
            <a:noFill/>
          </a:ln>
        </p:spPr>
        <p:txBody>
          <a:bodyPr>
            <a:noAutofit/>
          </a:bodyPr>
          <a:lstStyle/>
          <a:p>
            <a:pPr algn="ctr">
              <a:lnSpc>
                <a:spcPct val="100000"/>
              </a:lnSpc>
            </a:pPr>
            <a:r>
              <a:rPr lang="de-DE" sz="3600" b="1" strike="noStrike" spc="-1">
                <a:solidFill>
                  <a:srgbClr val="000000"/>
                </a:solidFill>
                <a:latin typeface="Arial"/>
              </a:rPr>
              <a:t> </a:t>
            </a:r>
            <a:br/>
            <a:endParaRPr lang="de-DE" sz="3600" b="0" strike="noStrike" spc="-1">
              <a:solidFill>
                <a:srgbClr val="000000"/>
              </a:solidFill>
              <a:latin typeface="Arial"/>
            </a:endParaRPr>
          </a:p>
        </p:txBody>
      </p:sp>
      <p:sp>
        <p:nvSpPr>
          <p:cNvPr id="140" name="Rectangle 3"/>
          <p:cNvSpPr txBox="1"/>
          <p:nvPr/>
        </p:nvSpPr>
        <p:spPr>
          <a:xfrm>
            <a:off x="428040" y="1436760"/>
            <a:ext cx="8229240" cy="3978720"/>
          </a:xfrm>
          <a:prstGeom prst="rect">
            <a:avLst/>
          </a:prstGeom>
          <a:noFill/>
          <a:ln w="9360">
            <a:noFill/>
          </a:ln>
        </p:spPr>
        <p:txBody>
          <a:bodyPr>
            <a:noAutofit/>
          </a:bodyPr>
          <a:lstStyle/>
          <a:p>
            <a:pPr>
              <a:lnSpc>
                <a:spcPct val="150000"/>
              </a:lnSpc>
              <a:tabLst>
                <a:tab pos="0" algn="l"/>
              </a:tabLst>
            </a:pPr>
            <a:r>
              <a:rPr lang="de-DE" sz="2000" b="0" strike="noStrike" spc="-1">
                <a:solidFill>
                  <a:srgbClr val="000000"/>
                </a:solidFill>
                <a:latin typeface="Arial"/>
              </a:rPr>
              <a:t>…zu guter Letzt:</a:t>
            </a:r>
          </a:p>
        </p:txBody>
      </p:sp>
      <p:sp>
        <p:nvSpPr>
          <p:cNvPr id="141" name="Textfeld 1"/>
          <p:cNvSpPr/>
          <p:nvPr/>
        </p:nvSpPr>
        <p:spPr>
          <a:xfrm>
            <a:off x="428040" y="4343760"/>
            <a:ext cx="8599320" cy="54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50000"/>
              </a:lnSpc>
            </a:pPr>
            <a:r>
              <a:rPr lang="de-DE" sz="2000" b="0" i="1" strike="noStrike" spc="-1">
                <a:solidFill>
                  <a:srgbClr val="000000"/>
                </a:solidFill>
                <a:latin typeface="Arial"/>
              </a:rPr>
              <a:t> </a:t>
            </a:r>
            <a:endParaRPr lang="de-DE" sz="2000" b="0" strike="noStrike" spc="-1">
              <a:latin typeface="Arial"/>
            </a:endParaRPr>
          </a:p>
        </p:txBody>
      </p:sp>
      <p:pic>
        <p:nvPicPr>
          <p:cNvPr id="142" name="Grafik 2"/>
          <p:cNvPicPr/>
          <p:nvPr/>
        </p:nvPicPr>
        <p:blipFill>
          <a:blip r:embed="rId2"/>
          <a:stretch/>
        </p:blipFill>
        <p:spPr>
          <a:xfrm>
            <a:off x="2872800" y="1585440"/>
            <a:ext cx="4170960" cy="41709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6000" advTm="8000"/>
    </mc:Choice>
    <mc:Fallback xmlns="" xmlns:p15="http://schemas.microsoft.com/office/powerpoint/2012/main">
      <p:transition spd="slow" advTm="8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Inhaltsplatzhalter 5"/>
          <p:cNvSpPr txBox="1"/>
          <p:nvPr/>
        </p:nvSpPr>
        <p:spPr>
          <a:xfrm>
            <a:off x="360000" y="1453320"/>
            <a:ext cx="8275680" cy="4817880"/>
          </a:xfrm>
          <a:prstGeom prst="rect">
            <a:avLst/>
          </a:prstGeom>
          <a:noFill/>
          <a:ln w="9360">
            <a:noFill/>
          </a:ln>
        </p:spPr>
        <p:txBody>
          <a:bodyPr>
            <a:noAutofit/>
          </a:bodyPr>
          <a:lstStyle/>
          <a:p>
            <a:pPr>
              <a:lnSpc>
                <a:spcPct val="100000"/>
              </a:lnSpc>
              <a:tabLst>
                <a:tab pos="0" algn="l"/>
              </a:tabLst>
            </a:pPr>
            <a:r>
              <a:rPr lang="de-DE" sz="2000" b="0" strike="noStrike" spc="-1" dirty="0">
                <a:solidFill>
                  <a:srgbClr val="000000"/>
                </a:solidFill>
                <a:latin typeface="Arial"/>
              </a:rPr>
              <a:t>Falls Sie Interesse an den Leistungen der DGHS haben oder sich engagieren wollen, melden Sie sich einfach bei uns:</a:t>
            </a:r>
          </a:p>
          <a:p>
            <a:pPr>
              <a:lnSpc>
                <a:spcPct val="100000"/>
              </a:lnSpc>
              <a:tabLst>
                <a:tab pos="0" algn="l"/>
              </a:tabLst>
            </a:pPr>
            <a:endParaRPr lang="de-DE" sz="2000" b="0" strike="noStrike" spc="-1" dirty="0">
              <a:solidFill>
                <a:srgbClr val="000000"/>
              </a:solidFill>
              <a:latin typeface="Arial"/>
            </a:endParaRPr>
          </a:p>
          <a:p>
            <a:pPr>
              <a:lnSpc>
                <a:spcPct val="100000"/>
              </a:lnSpc>
              <a:tabLst>
                <a:tab pos="0" algn="l"/>
              </a:tabLst>
            </a:pPr>
            <a:r>
              <a:rPr lang="de-DE" sz="2000" b="0" strike="noStrike" spc="-1" dirty="0">
                <a:solidFill>
                  <a:srgbClr val="000000"/>
                </a:solidFill>
                <a:latin typeface="Arial"/>
              </a:rPr>
              <a:t>Deutsche Gesellschaft für Humanes Sterben e. V.</a:t>
            </a:r>
          </a:p>
          <a:p>
            <a:pPr>
              <a:lnSpc>
                <a:spcPct val="100000"/>
              </a:lnSpc>
              <a:tabLst>
                <a:tab pos="0" algn="l"/>
              </a:tabLst>
            </a:pPr>
            <a:r>
              <a:rPr lang="de-DE" sz="2000" b="0" strike="noStrike" spc="-1" dirty="0">
                <a:solidFill>
                  <a:srgbClr val="000000"/>
                </a:solidFill>
                <a:latin typeface="Arial"/>
              </a:rPr>
              <a:t>Mühlenstr. 20</a:t>
            </a:r>
          </a:p>
          <a:p>
            <a:pPr>
              <a:lnSpc>
                <a:spcPct val="100000"/>
              </a:lnSpc>
              <a:tabLst>
                <a:tab pos="0" algn="l"/>
              </a:tabLst>
            </a:pPr>
            <a:r>
              <a:rPr lang="de-DE" sz="2000" b="0" strike="noStrike" spc="-1" dirty="0">
                <a:solidFill>
                  <a:srgbClr val="000000"/>
                </a:solidFill>
                <a:latin typeface="Arial"/>
              </a:rPr>
              <a:t>10243 Berlin </a:t>
            </a:r>
          </a:p>
          <a:p>
            <a:pPr>
              <a:lnSpc>
                <a:spcPct val="100000"/>
              </a:lnSpc>
              <a:tabLst>
                <a:tab pos="0" algn="l"/>
              </a:tabLst>
            </a:pPr>
            <a:endParaRPr lang="de-DE" sz="2000" b="0" strike="noStrike" spc="-1" dirty="0">
              <a:solidFill>
                <a:srgbClr val="000000"/>
              </a:solidFill>
              <a:latin typeface="Arial"/>
            </a:endParaRPr>
          </a:p>
          <a:p>
            <a:pPr>
              <a:lnSpc>
                <a:spcPct val="100000"/>
              </a:lnSpc>
              <a:tabLst>
                <a:tab pos="0" algn="l"/>
              </a:tabLst>
            </a:pPr>
            <a:r>
              <a:rPr lang="de-DE" sz="2000" b="0" strike="noStrike" spc="-1" dirty="0">
                <a:solidFill>
                  <a:srgbClr val="000000"/>
                </a:solidFill>
                <a:latin typeface="Arial"/>
              </a:rPr>
              <a:t>DGHS-Newsletter, </a:t>
            </a:r>
            <a:r>
              <a:rPr lang="de-DE" sz="2000" b="0" strike="noStrike" spc="-1" dirty="0" err="1">
                <a:solidFill>
                  <a:srgbClr val="000000"/>
                </a:solidFill>
                <a:latin typeface="Arial"/>
              </a:rPr>
              <a:t>facebook</a:t>
            </a:r>
            <a:r>
              <a:rPr lang="de-DE" sz="2000" b="0" strike="noStrike" spc="-1" dirty="0">
                <a:solidFill>
                  <a:srgbClr val="000000"/>
                </a:solidFill>
                <a:latin typeface="Arial"/>
              </a:rPr>
              <a:t>, </a:t>
            </a:r>
            <a:r>
              <a:rPr lang="de-DE" sz="2000" b="0" strike="noStrike" spc="-1" dirty="0" err="1">
                <a:solidFill>
                  <a:srgbClr val="000000"/>
                </a:solidFill>
                <a:latin typeface="Arial"/>
              </a:rPr>
              <a:t>twitter</a:t>
            </a:r>
            <a:r>
              <a:rPr lang="de-DE" sz="2000" b="0" strike="noStrike" spc="-1" dirty="0">
                <a:solidFill>
                  <a:srgbClr val="000000"/>
                </a:solidFill>
                <a:latin typeface="Arial"/>
              </a:rPr>
              <a:t>.</a:t>
            </a:r>
          </a:p>
          <a:p>
            <a:pPr>
              <a:lnSpc>
                <a:spcPct val="100000"/>
              </a:lnSpc>
              <a:tabLst>
                <a:tab pos="0" algn="l"/>
              </a:tabLst>
            </a:pPr>
            <a:endParaRPr lang="de-DE" sz="2000" b="0" strike="noStrike" spc="-1" dirty="0">
              <a:solidFill>
                <a:srgbClr val="000000"/>
              </a:solidFill>
              <a:latin typeface="Arial"/>
            </a:endParaRPr>
          </a:p>
          <a:p>
            <a:pPr>
              <a:lnSpc>
                <a:spcPct val="100000"/>
              </a:lnSpc>
              <a:tabLst>
                <a:tab pos="0" algn="l"/>
              </a:tabLst>
            </a:pPr>
            <a:r>
              <a:rPr lang="de-DE" sz="2000" b="0" strike="noStrike" spc="-1" dirty="0">
                <a:solidFill>
                  <a:srgbClr val="000000"/>
                </a:solidFill>
                <a:latin typeface="Arial"/>
              </a:rPr>
              <a:t>Telefon	+49 (0)30/21 22 23 37-0</a:t>
            </a:r>
          </a:p>
          <a:p>
            <a:pPr>
              <a:lnSpc>
                <a:spcPct val="100000"/>
              </a:lnSpc>
              <a:tabLst>
                <a:tab pos="0" algn="l"/>
              </a:tabLst>
            </a:pPr>
            <a:r>
              <a:rPr lang="de-DE" sz="2000" b="0" strike="noStrike" spc="-1" dirty="0">
                <a:solidFill>
                  <a:srgbClr val="000000"/>
                </a:solidFill>
                <a:latin typeface="Arial"/>
              </a:rPr>
              <a:t>Fax	+49 (0)30/21 22 23 37-77</a:t>
            </a:r>
          </a:p>
          <a:p>
            <a:pPr>
              <a:lnSpc>
                <a:spcPct val="100000"/>
              </a:lnSpc>
              <a:tabLst>
                <a:tab pos="0" algn="l"/>
              </a:tabLst>
            </a:pPr>
            <a:endParaRPr lang="de-DE" sz="2000" b="0" strike="noStrike" spc="-1" dirty="0">
              <a:solidFill>
                <a:srgbClr val="000000"/>
              </a:solidFill>
              <a:latin typeface="Arial"/>
            </a:endParaRPr>
          </a:p>
          <a:p>
            <a:pPr>
              <a:lnSpc>
                <a:spcPct val="100000"/>
              </a:lnSpc>
              <a:tabLst>
                <a:tab pos="0" algn="l"/>
              </a:tabLst>
            </a:pPr>
            <a:r>
              <a:rPr lang="de-DE" sz="2000" b="0" strike="noStrike" spc="-1" dirty="0">
                <a:solidFill>
                  <a:srgbClr val="000000"/>
                </a:solidFill>
                <a:latin typeface="Arial"/>
              </a:rPr>
              <a:t>www.dghs.de</a:t>
            </a:r>
          </a:p>
          <a:p>
            <a:pPr>
              <a:lnSpc>
                <a:spcPct val="100000"/>
              </a:lnSpc>
              <a:tabLst>
                <a:tab pos="0" algn="l"/>
              </a:tabLst>
            </a:pPr>
            <a:r>
              <a:rPr lang="de-DE" sz="2000" b="0" strike="noStrike" spc="-1" dirty="0">
                <a:solidFill>
                  <a:srgbClr val="000000"/>
                </a:solidFill>
                <a:latin typeface="Arial"/>
              </a:rPr>
              <a:t>E-Mail: info@dghs.de</a:t>
            </a:r>
          </a:p>
          <a:p>
            <a:pPr>
              <a:lnSpc>
                <a:spcPct val="150000"/>
              </a:lnSpc>
              <a:tabLst>
                <a:tab pos="0" algn="l"/>
              </a:tabLst>
            </a:pPr>
            <a:endParaRPr lang="de-DE" sz="2000" b="0" strike="noStrike" spc="-1" dirty="0">
              <a:solidFill>
                <a:srgbClr val="000000"/>
              </a:solidFill>
              <a:latin typeface="Arial"/>
            </a:endParaRPr>
          </a:p>
        </p:txBody>
      </p:sp>
      <p:sp>
        <p:nvSpPr>
          <p:cNvPr id="147" name="Titel 3"/>
          <p:cNvSpPr txBox="1"/>
          <p:nvPr/>
        </p:nvSpPr>
        <p:spPr>
          <a:xfrm>
            <a:off x="360000" y="666360"/>
            <a:ext cx="6760080" cy="519120"/>
          </a:xfrm>
          <a:prstGeom prst="rect">
            <a:avLst/>
          </a:prstGeom>
          <a:noFill/>
          <a:ln w="9360">
            <a:noFill/>
          </a:ln>
        </p:spPr>
        <p:txBody>
          <a:bodyPr anchor="ctr">
            <a:noAutofit/>
          </a:bodyPr>
          <a:lstStyle/>
          <a:p>
            <a:pPr>
              <a:lnSpc>
                <a:spcPct val="100000"/>
              </a:lnSpc>
            </a:pPr>
            <a:r>
              <a:rPr lang="de-DE" sz="2400" b="1" strike="noStrike" spc="-1">
                <a:solidFill>
                  <a:srgbClr val="009239"/>
                </a:solidFill>
                <a:latin typeface="Arial"/>
              </a:rPr>
              <a:t>Vielen Dank für Ihre Aufmerksamkeit!</a:t>
            </a:r>
            <a:endParaRPr lang="de-DE"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6000" advTm="8000"/>
    </mc:Choice>
    <mc:Fallback xmlns="" xmlns:p15="http://schemas.microsoft.com/office/powerpoint/2012/main">
      <p:transition spd="slow"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Fußzeilenplatzhalter 1"/>
          <p:cNvSpPr txBox="1"/>
          <p:nvPr/>
        </p:nvSpPr>
        <p:spPr>
          <a:xfrm>
            <a:off x="3843000" y="6137280"/>
            <a:ext cx="1495080" cy="236160"/>
          </a:xfrm>
          <a:prstGeom prst="rect">
            <a:avLst/>
          </a:prstGeom>
          <a:noFill/>
          <a:ln w="0">
            <a:noFill/>
          </a:ln>
        </p:spPr>
        <p:txBody>
          <a:bodyPr lIns="90000" tIns="45000" rIns="90000" bIns="45000">
            <a:noAutofit/>
          </a:bodyPr>
          <a:lstStyle/>
          <a:p>
            <a:endParaRPr lang="de-DE" sz="2400" b="0" strike="noStrike" spc="-1">
              <a:latin typeface="Times New Roman"/>
            </a:endParaRPr>
          </a:p>
        </p:txBody>
      </p:sp>
      <p:sp>
        <p:nvSpPr>
          <p:cNvPr id="102" name="Textfeld 4"/>
          <p:cNvSpPr/>
          <p:nvPr/>
        </p:nvSpPr>
        <p:spPr>
          <a:xfrm>
            <a:off x="885240" y="1626840"/>
            <a:ext cx="7692120" cy="313848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pPr>
            <a:endParaRPr lang="de-DE" sz="1800" b="0" strike="noStrike" spc="-1" dirty="0">
              <a:latin typeface="Arial"/>
            </a:endParaRPr>
          </a:p>
          <a:p>
            <a:pPr>
              <a:lnSpc>
                <a:spcPct val="150000"/>
              </a:lnSpc>
            </a:pPr>
            <a:r>
              <a:rPr lang="de-DE" sz="2000" b="0" strike="noStrike" spc="-1" dirty="0">
                <a:solidFill>
                  <a:srgbClr val="000000"/>
                </a:solidFill>
                <a:latin typeface="Arial"/>
              </a:rPr>
              <a:t>„Die DGHS setzt sich für das Recht und die Freiheit des Einzelnen ein, menschenwürdig, human und selbstbestimmt altern und sterben zu können. Die individuell verstandene Menschenwürde und die in den Menschenrechten garantierte Freiheit, das eigene Leben und Sterben autonom zu gestalten, bieten dafür die Grundlage.“ </a:t>
            </a:r>
            <a:endParaRPr lang="de-DE" sz="2000" b="0" strike="noStrike" spc="-1" dirty="0">
              <a:latin typeface="Arial"/>
            </a:endParaRPr>
          </a:p>
        </p:txBody>
      </p:sp>
      <p:sp>
        <p:nvSpPr>
          <p:cNvPr id="103" name="Rechteck 7"/>
          <p:cNvSpPr/>
          <p:nvPr/>
        </p:nvSpPr>
        <p:spPr>
          <a:xfrm>
            <a:off x="1663200" y="748440"/>
            <a:ext cx="5796360" cy="6390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DE" sz="3600" b="1" strike="noStrike" spc="-1" dirty="0">
                <a:solidFill>
                  <a:srgbClr val="000000"/>
                </a:solidFill>
                <a:latin typeface="Arial"/>
              </a:rPr>
              <a:t>Leitmotiv der DGHS</a:t>
            </a:r>
            <a:endParaRPr lang="de-DE" sz="3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6000" advTm="8000"/>
    </mc:Choice>
    <mc:Fallback xmlns="" xmlns:p15="http://schemas.microsoft.com/office/powerpoint/2012/main">
      <p:transition spd="slow" advTm="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feld 3"/>
          <p:cNvSpPr/>
          <p:nvPr/>
        </p:nvSpPr>
        <p:spPr>
          <a:xfrm>
            <a:off x="1030320" y="746280"/>
            <a:ext cx="7057800" cy="1568206"/>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DE" sz="3200" b="1" strike="noStrike" spc="-1" dirty="0">
                <a:solidFill>
                  <a:srgbClr val="000000"/>
                </a:solidFill>
                <a:latin typeface="Arial"/>
              </a:rPr>
              <a:t>Deutsche Gesellschaft  </a:t>
            </a:r>
            <a:endParaRPr lang="de-DE" sz="3200" b="0" strike="noStrike" spc="-1" dirty="0">
              <a:latin typeface="Arial"/>
            </a:endParaRPr>
          </a:p>
          <a:p>
            <a:pPr algn="ctr">
              <a:lnSpc>
                <a:spcPct val="100000"/>
              </a:lnSpc>
            </a:pPr>
            <a:r>
              <a:rPr lang="de-DE" sz="3200" b="1" strike="noStrike" spc="-1" dirty="0">
                <a:solidFill>
                  <a:srgbClr val="000000"/>
                </a:solidFill>
                <a:latin typeface="Arial"/>
              </a:rPr>
              <a:t>    für Humanes Sterben 	               (DGHS) e. V. </a:t>
            </a:r>
            <a:endParaRPr lang="de-DE" sz="3200" b="0" strike="noStrike" spc="-1" dirty="0">
              <a:latin typeface="Arial"/>
            </a:endParaRPr>
          </a:p>
        </p:txBody>
      </p:sp>
      <p:sp>
        <p:nvSpPr>
          <p:cNvPr id="105" name="Textfeld 4"/>
          <p:cNvSpPr/>
          <p:nvPr/>
        </p:nvSpPr>
        <p:spPr>
          <a:xfrm>
            <a:off x="485568" y="2482560"/>
            <a:ext cx="7733160" cy="3738544"/>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pPr>
            <a:r>
              <a:rPr lang="de-DE" sz="1600" b="0" strike="noStrike" spc="-1" dirty="0">
                <a:solidFill>
                  <a:srgbClr val="000000"/>
                </a:solidFill>
                <a:latin typeface="Arial"/>
              </a:rPr>
              <a:t>…</a:t>
            </a:r>
            <a:r>
              <a:rPr lang="de-DE" spc="-1" dirty="0">
                <a:solidFill>
                  <a:srgbClr val="000000"/>
                </a:solidFill>
              </a:rPr>
              <a:t> gegründet 1980 </a:t>
            </a:r>
            <a:endParaRPr lang="de-DE" spc="-1" dirty="0"/>
          </a:p>
          <a:p>
            <a:pPr>
              <a:lnSpc>
                <a:spcPct val="150000"/>
              </a:lnSpc>
            </a:pPr>
            <a:r>
              <a:rPr lang="de-DE" spc="-1" dirty="0">
                <a:solidFill>
                  <a:srgbClr val="000000"/>
                </a:solidFill>
              </a:rPr>
              <a:t>…40.000 Mitglieder und Unterstützer bundesweit</a:t>
            </a:r>
            <a:endParaRPr lang="de-DE" spc="-1" dirty="0"/>
          </a:p>
          <a:p>
            <a:pPr>
              <a:lnSpc>
                <a:spcPct val="150000"/>
              </a:lnSpc>
            </a:pPr>
            <a:r>
              <a:rPr lang="de-DE" spc="-1" dirty="0">
                <a:solidFill>
                  <a:srgbClr val="000000"/>
                </a:solidFill>
              </a:rPr>
              <a:t>…international vernetzt</a:t>
            </a:r>
            <a:endParaRPr lang="de-DE" spc="-1" dirty="0"/>
          </a:p>
          <a:p>
            <a:pPr>
              <a:lnSpc>
                <a:spcPct val="150000"/>
              </a:lnSpc>
            </a:pPr>
            <a:r>
              <a:rPr lang="de-DE" spc="-1" dirty="0">
                <a:solidFill>
                  <a:srgbClr val="000000"/>
                </a:solidFill>
              </a:rPr>
              <a:t>…Bürgerrechts- und  Patientenschutzorganisation </a:t>
            </a:r>
            <a:endParaRPr lang="de-DE" spc="-1" dirty="0"/>
          </a:p>
          <a:p>
            <a:pPr>
              <a:lnSpc>
                <a:spcPct val="150000"/>
              </a:lnSpc>
            </a:pPr>
            <a:r>
              <a:rPr lang="de-DE" spc="-1" dirty="0">
                <a:solidFill>
                  <a:srgbClr val="000000"/>
                </a:solidFill>
              </a:rPr>
              <a:t>    für die Selbstbestimmung bis zum Lebensende</a:t>
            </a:r>
            <a:br>
              <a:rPr lang="de-DE" dirty="0"/>
            </a:br>
            <a:r>
              <a:rPr lang="de-DE" spc="-1" dirty="0">
                <a:solidFill>
                  <a:srgbClr val="000000"/>
                </a:solidFill>
              </a:rPr>
              <a:t>...hat die Patientenverfügung in Deutschland etabliert; </a:t>
            </a:r>
            <a:br>
              <a:rPr lang="de-DE" dirty="0"/>
            </a:br>
            <a:r>
              <a:rPr lang="de-DE" spc="-1" dirty="0">
                <a:solidFill>
                  <a:srgbClr val="000000"/>
                </a:solidFill>
              </a:rPr>
              <a:t>...hat Verfassungsbeschwerden gegen § 217 StGB unterstützt.</a:t>
            </a:r>
            <a:endParaRPr lang="de-DE" spc="-1" dirty="0"/>
          </a:p>
          <a:p>
            <a:pPr>
              <a:lnSpc>
                <a:spcPct val="150000"/>
              </a:lnSpc>
            </a:pPr>
            <a:br>
              <a:rPr dirty="0"/>
            </a:br>
            <a:endParaRPr lang="de-DE"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6000" advTm="8000"/>
    </mc:Choice>
    <mc:Fallback xmlns="" xmlns:p15="http://schemas.microsoft.com/office/powerpoint/2012/main">
      <p:transition spd="slow" advTm="8000"/>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inVertical)">
                                      <p:cBhvr additive="repl">
                                        <p:cTn id="7" dur="1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 calcmode="lin" valueType="num">
                                      <p:cBhvr additive="repl">
                                        <p:cTn id="12" dur="1000" fill="hold"/>
                                        <p:tgtEl>
                                          <p:spTgt spid="105"/>
                                        </p:tgtEl>
                                        <p:attrNameLst>
                                          <p:attrName>ppt_w</p:attrName>
                                        </p:attrNameLst>
                                      </p:cBhvr>
                                      <p:tavLst>
                                        <p:tav tm="0">
                                          <p:val>
                                            <p:fltVal val="0"/>
                                          </p:val>
                                        </p:tav>
                                        <p:tav tm="100000">
                                          <p:val>
                                            <p:strVal val="#ppt_w"/>
                                          </p:val>
                                        </p:tav>
                                      </p:tavLst>
                                    </p:anim>
                                    <p:anim calcmode="lin" valueType="num">
                                      <p:cBhvr additive="repl">
                                        <p:cTn id="13" dur="1000" fill="hold"/>
                                        <p:tgtEl>
                                          <p:spTgt spid="105"/>
                                        </p:tgtEl>
                                        <p:attrNameLst>
                                          <p:attrName>ppt_h</p:attrName>
                                        </p:attrNameLst>
                                      </p:cBhvr>
                                      <p:tavLst>
                                        <p:tav tm="0">
                                          <p:val>
                                            <p:fltVal val="0"/>
                                          </p:val>
                                        </p:tav>
                                        <p:tav tm="100000">
                                          <p:val>
                                            <p:strVal val="#ppt_h"/>
                                          </p:val>
                                        </p:tav>
                                      </p:tavLst>
                                    </p:anim>
                                    <p:animEffect transition="in" filter="fade">
                                      <p:cBhvr additive="repl">
                                        <p:cTn id="14"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feld 3_0"/>
          <p:cNvSpPr/>
          <p:nvPr/>
        </p:nvSpPr>
        <p:spPr>
          <a:xfrm>
            <a:off x="1030320" y="746280"/>
            <a:ext cx="7057800" cy="173628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DE" sz="3600" b="1" strike="noStrike" spc="-1" dirty="0">
                <a:solidFill>
                  <a:srgbClr val="000000"/>
                </a:solidFill>
                <a:latin typeface="Arial"/>
              </a:rPr>
              <a:t>Die Deutsche Gesellschaft  </a:t>
            </a:r>
            <a:endParaRPr lang="de-DE" sz="3600" b="0" strike="noStrike" spc="-1" dirty="0">
              <a:latin typeface="Arial"/>
            </a:endParaRPr>
          </a:p>
          <a:p>
            <a:pPr algn="ctr">
              <a:lnSpc>
                <a:spcPct val="100000"/>
              </a:lnSpc>
            </a:pPr>
            <a:r>
              <a:rPr lang="de-DE" sz="3600" b="1" strike="noStrike" spc="-1" dirty="0">
                <a:solidFill>
                  <a:srgbClr val="000000"/>
                </a:solidFill>
                <a:latin typeface="Arial"/>
              </a:rPr>
              <a:t>    für Humanes Sterben 	               (DGHS) e. V. bietet…</a:t>
            </a:r>
            <a:endParaRPr lang="de-DE" sz="3600" b="0" strike="noStrike" spc="-1" dirty="0">
              <a:latin typeface="Arial"/>
            </a:endParaRPr>
          </a:p>
        </p:txBody>
      </p:sp>
      <p:sp>
        <p:nvSpPr>
          <p:cNvPr id="107" name="Textfeld 4_0"/>
          <p:cNvSpPr/>
          <p:nvPr/>
        </p:nvSpPr>
        <p:spPr>
          <a:xfrm>
            <a:off x="467280" y="2693520"/>
            <a:ext cx="7733160" cy="3461545"/>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pPr>
            <a:r>
              <a:rPr lang="de-DE" sz="2000" b="0" strike="noStrike" spc="-1">
                <a:solidFill>
                  <a:srgbClr val="000000"/>
                </a:solidFill>
                <a:latin typeface="Arial"/>
              </a:rPr>
              <a:t>…</a:t>
            </a:r>
            <a:r>
              <a:rPr lang="de-DE" sz="1600" b="0" strike="noStrike" spc="-1">
                <a:solidFill>
                  <a:srgbClr val="000000"/>
                </a:solidFill>
                <a:latin typeface="Arial"/>
              </a:rPr>
              <a:t>eine </a:t>
            </a:r>
            <a:r>
              <a:rPr lang="de-DE" sz="1600" b="0" strike="noStrike" spc="-1" dirty="0">
                <a:solidFill>
                  <a:srgbClr val="000000"/>
                </a:solidFill>
                <a:latin typeface="Arial"/>
              </a:rPr>
              <a:t>sichere Patientenverfügung (PV), weitere Formulare </a:t>
            </a:r>
            <a:endParaRPr lang="de-DE" sz="1600" b="0" strike="noStrike" spc="-1" dirty="0">
              <a:latin typeface="Arial"/>
            </a:endParaRPr>
          </a:p>
          <a:p>
            <a:pPr>
              <a:lnSpc>
                <a:spcPct val="150000"/>
              </a:lnSpc>
            </a:pPr>
            <a:r>
              <a:rPr lang="de-DE" sz="1600" b="0" strike="noStrike" spc="-1" dirty="0">
                <a:solidFill>
                  <a:srgbClr val="000000"/>
                </a:solidFill>
                <a:latin typeface="Arial"/>
              </a:rPr>
              <a:t>...Rechtsschutz auf Durchsetzung der PV </a:t>
            </a:r>
            <a:endParaRPr lang="de-DE" sz="1600" b="0" strike="noStrike" spc="-1" dirty="0">
              <a:latin typeface="Arial"/>
            </a:endParaRPr>
          </a:p>
          <a:p>
            <a:pPr>
              <a:lnSpc>
                <a:spcPct val="150000"/>
              </a:lnSpc>
            </a:pPr>
            <a:r>
              <a:rPr lang="de-DE" sz="1600" b="0" strike="noStrike" spc="-1" dirty="0">
                <a:solidFill>
                  <a:srgbClr val="000000"/>
                </a:solidFill>
                <a:latin typeface="Arial"/>
              </a:rPr>
              <a:t>...Hinterlegung der PV /Online-Abruf mit Notfall-Ausweis und Notfall-QR-Code </a:t>
            </a:r>
          </a:p>
          <a:p>
            <a:pPr>
              <a:lnSpc>
                <a:spcPct val="150000"/>
              </a:lnSpc>
            </a:pPr>
            <a:r>
              <a:rPr lang="de-DE" sz="1600" spc="-1" dirty="0">
                <a:solidFill>
                  <a:srgbClr val="000000"/>
                </a:solidFill>
                <a:latin typeface="Arial"/>
              </a:rPr>
              <a:t>…Beratung am Lebensende</a:t>
            </a:r>
            <a:endParaRPr lang="de-DE" sz="1600" b="0" strike="noStrike" spc="-1" dirty="0">
              <a:latin typeface="Arial"/>
            </a:endParaRPr>
          </a:p>
          <a:p>
            <a:pPr>
              <a:lnSpc>
                <a:spcPct val="150000"/>
              </a:lnSpc>
            </a:pPr>
            <a:r>
              <a:rPr lang="de-DE" sz="1600" b="0" strike="noStrike" spc="-1" dirty="0">
                <a:solidFill>
                  <a:srgbClr val="000000"/>
                </a:solidFill>
                <a:latin typeface="Arial"/>
              </a:rPr>
              <a:t>...App und Telefondienst „Lebenszeichen“ / Gegen unbemerktes Sterben</a:t>
            </a:r>
            <a:endParaRPr lang="de-DE" sz="1600" b="0" strike="noStrike" spc="-1" dirty="0">
              <a:latin typeface="Arial"/>
            </a:endParaRPr>
          </a:p>
          <a:p>
            <a:pPr>
              <a:lnSpc>
                <a:spcPct val="150000"/>
              </a:lnSpc>
            </a:pPr>
            <a:r>
              <a:rPr lang="de-DE" sz="1600" b="0" strike="noStrike" spc="-1" dirty="0">
                <a:solidFill>
                  <a:srgbClr val="000000"/>
                </a:solidFill>
                <a:latin typeface="Arial"/>
              </a:rPr>
              <a:t>...Bevollmächtigten-Börse</a:t>
            </a:r>
            <a:endParaRPr lang="de-DE" sz="1600" b="0" strike="noStrike" spc="-1" dirty="0">
              <a:latin typeface="Arial"/>
            </a:endParaRPr>
          </a:p>
          <a:p>
            <a:pPr>
              <a:lnSpc>
                <a:spcPct val="150000"/>
              </a:lnSpc>
            </a:pPr>
            <a:r>
              <a:rPr lang="de-DE" sz="1600" b="0" strike="noStrike" spc="-1" dirty="0">
                <a:solidFill>
                  <a:srgbClr val="000000"/>
                </a:solidFill>
                <a:latin typeface="Arial"/>
              </a:rPr>
              <a:t>...Individuelle wohnortnahe Beratung durch fast 90 lokale </a:t>
            </a:r>
            <a:r>
              <a:rPr lang="de-DE" sz="1600" b="0" strike="noStrike" spc="-1" dirty="0" err="1">
                <a:solidFill>
                  <a:srgbClr val="000000"/>
                </a:solidFill>
                <a:latin typeface="Arial"/>
              </a:rPr>
              <a:t>Ansprechpartner:innen</a:t>
            </a:r>
            <a:endParaRPr lang="de-DE" sz="1600" b="0" strike="noStrike" spc="-1" dirty="0">
              <a:latin typeface="Arial"/>
            </a:endParaRPr>
          </a:p>
          <a:p>
            <a:pPr>
              <a:lnSpc>
                <a:spcPct val="150000"/>
              </a:lnSpc>
            </a:pPr>
            <a:r>
              <a:rPr lang="de-DE" sz="1600" b="0" strike="noStrike" spc="-1" dirty="0">
                <a:solidFill>
                  <a:srgbClr val="000000"/>
                </a:solidFill>
                <a:latin typeface="Arial"/>
              </a:rPr>
              <a:t>...Vermittlung von medizinischen Freitodbegleitungen </a:t>
            </a:r>
            <a:br>
              <a:rPr lang="de-DE" sz="1600" b="0" strike="noStrike" spc="-1" dirty="0">
                <a:solidFill>
                  <a:srgbClr val="000000"/>
                </a:solidFill>
                <a:latin typeface="Arial"/>
              </a:rPr>
            </a:br>
            <a:r>
              <a:rPr lang="de-DE" sz="1600" b="0" strike="noStrike" spc="-1" dirty="0">
                <a:solidFill>
                  <a:srgbClr val="000000"/>
                </a:solidFill>
                <a:latin typeface="Arial"/>
              </a:rPr>
              <a:t>         (seit 2020, Kosten sind </a:t>
            </a:r>
            <a:r>
              <a:rPr lang="de-DE" sz="1600" spc="-1" dirty="0">
                <a:solidFill>
                  <a:srgbClr val="000000"/>
                </a:solidFill>
                <a:latin typeface="Arial"/>
              </a:rPr>
              <a:t>NICHT mit dem </a:t>
            </a:r>
            <a:r>
              <a:rPr lang="de-DE" sz="1600" b="0" strike="noStrike" spc="-1" dirty="0">
                <a:solidFill>
                  <a:srgbClr val="000000"/>
                </a:solidFill>
                <a:latin typeface="Arial"/>
              </a:rPr>
              <a:t>Mitgliedsbeitrag abgedeckt)</a:t>
            </a:r>
            <a:endParaRPr lang="de-DE"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6000" advTm="8000"/>
    </mc:Choice>
    <mc:Fallback xmlns="" xmlns:p15="http://schemas.microsoft.com/office/powerpoint/2012/main">
      <p:transition spd="slow" advTm="8000"/>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arn(inVertical)">
                                      <p:cBhvr additive="repl">
                                        <p:cTn id="7" dur="10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 calcmode="lin" valueType="num">
                                      <p:cBhvr additive="repl">
                                        <p:cTn id="12" dur="1000" fill="hold"/>
                                        <p:tgtEl>
                                          <p:spTgt spid="107"/>
                                        </p:tgtEl>
                                        <p:attrNameLst>
                                          <p:attrName>ppt_w</p:attrName>
                                        </p:attrNameLst>
                                      </p:cBhvr>
                                      <p:tavLst>
                                        <p:tav tm="0">
                                          <p:val>
                                            <p:fltVal val="0"/>
                                          </p:val>
                                        </p:tav>
                                        <p:tav tm="100000">
                                          <p:val>
                                            <p:strVal val="#ppt_w"/>
                                          </p:val>
                                        </p:tav>
                                      </p:tavLst>
                                    </p:anim>
                                    <p:anim calcmode="lin" valueType="num">
                                      <p:cBhvr additive="repl">
                                        <p:cTn id="13" dur="1000" fill="hold"/>
                                        <p:tgtEl>
                                          <p:spTgt spid="107"/>
                                        </p:tgtEl>
                                        <p:attrNameLst>
                                          <p:attrName>ppt_h</p:attrName>
                                        </p:attrNameLst>
                                      </p:cBhvr>
                                      <p:tavLst>
                                        <p:tav tm="0">
                                          <p:val>
                                            <p:fltVal val="0"/>
                                          </p:val>
                                        </p:tav>
                                        <p:tav tm="100000">
                                          <p:val>
                                            <p:strVal val="#ppt_h"/>
                                          </p:val>
                                        </p:tav>
                                      </p:tavLst>
                                    </p:anim>
                                    <p:animEffect transition="in" filter="fade">
                                      <p:cBhvr additive="repl">
                                        <p:cTn id="14"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2_0"/>
          <p:cNvSpPr txBox="1"/>
          <p:nvPr/>
        </p:nvSpPr>
        <p:spPr>
          <a:xfrm>
            <a:off x="428040" y="751680"/>
            <a:ext cx="8254800" cy="685080"/>
          </a:xfrm>
          <a:prstGeom prst="rect">
            <a:avLst/>
          </a:prstGeom>
          <a:noFill/>
          <a:ln w="9360">
            <a:noFill/>
          </a:ln>
        </p:spPr>
        <p:txBody>
          <a:bodyPr>
            <a:noAutofit/>
          </a:bodyPr>
          <a:lstStyle/>
          <a:p>
            <a:pPr algn="ctr">
              <a:lnSpc>
                <a:spcPct val="100000"/>
              </a:lnSpc>
            </a:pPr>
            <a:r>
              <a:rPr lang="de-DE" sz="3600" b="1" strike="noStrike" spc="-1">
                <a:solidFill>
                  <a:srgbClr val="000000"/>
                </a:solidFill>
                <a:latin typeface="Arial"/>
              </a:rPr>
              <a:t>Politische Kampagnen</a:t>
            </a:r>
            <a:br/>
            <a:endParaRPr lang="de-DE" sz="3600" b="0" strike="noStrike" spc="-1">
              <a:solidFill>
                <a:srgbClr val="000000"/>
              </a:solidFill>
              <a:latin typeface="Arial"/>
            </a:endParaRPr>
          </a:p>
        </p:txBody>
      </p:sp>
      <p:sp>
        <p:nvSpPr>
          <p:cNvPr id="109" name="Rectangle 3_0"/>
          <p:cNvSpPr txBox="1"/>
          <p:nvPr/>
        </p:nvSpPr>
        <p:spPr>
          <a:xfrm>
            <a:off x="1800000" y="2160000"/>
            <a:ext cx="5760000" cy="3255480"/>
          </a:xfrm>
          <a:prstGeom prst="rect">
            <a:avLst/>
          </a:prstGeom>
          <a:noFill/>
          <a:ln w="9360">
            <a:noFill/>
          </a:ln>
        </p:spPr>
        <p:txBody>
          <a:bodyPr>
            <a:noAutofit/>
          </a:bodyPr>
          <a:lstStyle/>
          <a:p>
            <a:endParaRPr lang="de-DE" sz="3200" b="0" strike="noStrike" spc="-1">
              <a:solidFill>
                <a:srgbClr val="000000"/>
              </a:solidFill>
              <a:latin typeface="Arial"/>
            </a:endParaRPr>
          </a:p>
        </p:txBody>
      </p:sp>
      <p:sp>
        <p:nvSpPr>
          <p:cNvPr id="110" name="Textfeld 1_0"/>
          <p:cNvSpPr/>
          <p:nvPr/>
        </p:nvSpPr>
        <p:spPr>
          <a:xfrm>
            <a:off x="428040" y="4343760"/>
            <a:ext cx="8599320" cy="54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50000"/>
              </a:lnSpc>
            </a:pPr>
            <a:r>
              <a:rPr lang="de-DE" sz="2000" b="0" i="1" strike="noStrike" spc="-1">
                <a:solidFill>
                  <a:srgbClr val="000000"/>
                </a:solidFill>
                <a:latin typeface="Arial"/>
              </a:rPr>
              <a:t> </a:t>
            </a:r>
            <a:endParaRPr lang="de-DE" sz="2000" b="0" strike="noStrike" spc="-1">
              <a:latin typeface="Arial"/>
            </a:endParaRPr>
          </a:p>
        </p:txBody>
      </p:sp>
      <p:pic>
        <p:nvPicPr>
          <p:cNvPr id="111" name="Grafik 2_0"/>
          <p:cNvPicPr/>
          <p:nvPr/>
        </p:nvPicPr>
        <p:blipFill>
          <a:blip r:embed="rId2"/>
          <a:stretch/>
        </p:blipFill>
        <p:spPr>
          <a:xfrm>
            <a:off x="1422360" y="1585440"/>
            <a:ext cx="7071840" cy="41709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6000" advTm="8000"/>
    </mc:Choice>
    <mc:Fallback xmlns="" xmlns:p15="http://schemas.microsoft.com/office/powerpoint/2012/main">
      <p:transition spd="slow" advTm="8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2"/>
          <p:cNvSpPr txBox="1"/>
          <p:nvPr/>
        </p:nvSpPr>
        <p:spPr>
          <a:xfrm>
            <a:off x="14400" y="743760"/>
            <a:ext cx="8200080" cy="583560"/>
          </a:xfrm>
          <a:prstGeom prst="rect">
            <a:avLst/>
          </a:prstGeom>
          <a:noFill/>
          <a:ln w="9360">
            <a:noFill/>
          </a:ln>
        </p:spPr>
        <p:txBody>
          <a:bodyPr>
            <a:noAutofit/>
          </a:bodyPr>
          <a:lstStyle/>
          <a:p>
            <a:pPr algn="ctr">
              <a:lnSpc>
                <a:spcPct val="100000"/>
              </a:lnSpc>
            </a:pPr>
            <a:r>
              <a:rPr lang="de-DE" sz="3600" b="1" strike="noStrike" spc="-1">
                <a:solidFill>
                  <a:srgbClr val="000000"/>
                </a:solidFill>
                <a:latin typeface="Arial"/>
              </a:rPr>
              <a:t>     Begriffe </a:t>
            </a:r>
            <a:br/>
            <a:r>
              <a:rPr lang="de-DE" sz="3600" b="1" strike="noStrike" spc="-1">
                <a:solidFill>
                  <a:srgbClr val="000000"/>
                </a:solidFill>
                <a:latin typeface="Arial"/>
              </a:rPr>
              <a:t>  </a:t>
            </a:r>
            <a:endParaRPr lang="de-DE" sz="3600" b="0" strike="noStrike" spc="-1">
              <a:solidFill>
                <a:srgbClr val="000000"/>
              </a:solidFill>
              <a:latin typeface="Arial"/>
            </a:endParaRPr>
          </a:p>
        </p:txBody>
      </p:sp>
      <p:sp>
        <p:nvSpPr>
          <p:cNvPr id="117" name="Rectangle 3"/>
          <p:cNvSpPr txBox="1"/>
          <p:nvPr/>
        </p:nvSpPr>
        <p:spPr>
          <a:xfrm>
            <a:off x="360000" y="1620000"/>
            <a:ext cx="8229240" cy="3978720"/>
          </a:xfrm>
          <a:prstGeom prst="rect">
            <a:avLst/>
          </a:prstGeom>
          <a:noFill/>
          <a:ln w="9360">
            <a:noFill/>
          </a:ln>
        </p:spPr>
        <p:txBody>
          <a:bodyPr>
            <a:noAutofit/>
          </a:bodyPr>
          <a:lstStyle/>
          <a:p>
            <a:pPr algn="ctr">
              <a:lnSpc>
                <a:spcPct val="100000"/>
              </a:lnSpc>
              <a:spcBef>
                <a:spcPts val="561"/>
              </a:spcBef>
              <a:tabLst>
                <a:tab pos="0" algn="l"/>
              </a:tabLst>
            </a:pPr>
            <a:endParaRPr lang="de-DE" sz="1600" b="0" strike="noStrike" spc="-1" dirty="0">
              <a:solidFill>
                <a:srgbClr val="000000"/>
              </a:solidFill>
              <a:latin typeface="Arial"/>
            </a:endParaRPr>
          </a:p>
          <a:p>
            <a:pPr algn="ctr">
              <a:lnSpc>
                <a:spcPct val="100000"/>
              </a:lnSpc>
              <a:spcBef>
                <a:spcPts val="561"/>
              </a:spcBef>
              <a:tabLst>
                <a:tab pos="0" algn="l"/>
              </a:tabLst>
            </a:pPr>
            <a:endParaRPr lang="de-DE" sz="1600" b="0" strike="noStrike" spc="-1" dirty="0">
              <a:solidFill>
                <a:srgbClr val="000000"/>
              </a:solidFill>
              <a:latin typeface="Arial"/>
            </a:endParaRPr>
          </a:p>
          <a:p>
            <a:pPr marL="285750" indent="-285750" algn="ctr">
              <a:lnSpc>
                <a:spcPct val="100000"/>
              </a:lnSpc>
              <a:spcBef>
                <a:spcPts val="561"/>
              </a:spcBef>
              <a:buFont typeface="Arial" panose="020B0604020202020204" pitchFamily="34" charset="0"/>
              <a:buChar char="•"/>
              <a:tabLst>
                <a:tab pos="0" algn="l"/>
              </a:tabLst>
            </a:pPr>
            <a:r>
              <a:rPr lang="de-DE" sz="1600" b="1" strike="noStrike" spc="-1" dirty="0">
                <a:solidFill>
                  <a:srgbClr val="000000"/>
                </a:solidFill>
                <a:latin typeface="Arial"/>
              </a:rPr>
              <a:t>Sterbenlassen</a:t>
            </a:r>
            <a:endParaRPr lang="de-DE" sz="1600" b="0" strike="noStrike" spc="-1" dirty="0">
              <a:solidFill>
                <a:srgbClr val="000000"/>
              </a:solidFill>
              <a:latin typeface="Arial"/>
            </a:endParaRPr>
          </a:p>
          <a:p>
            <a:pPr marL="343080" indent="-342720" algn="ctr">
              <a:lnSpc>
                <a:spcPct val="100000"/>
              </a:lnSpc>
              <a:spcBef>
                <a:spcPts val="561"/>
              </a:spcBef>
              <a:buClr>
                <a:srgbClr val="000000"/>
              </a:buClr>
              <a:buFont typeface="Arial"/>
              <a:buChar char="•"/>
              <a:tabLst>
                <a:tab pos="0" algn="l"/>
              </a:tabLst>
            </a:pPr>
            <a:r>
              <a:rPr lang="de-DE" sz="1600" b="1" strike="noStrike" spc="-1" dirty="0">
                <a:solidFill>
                  <a:srgbClr val="000000"/>
                </a:solidFill>
                <a:latin typeface="Arial"/>
              </a:rPr>
              <a:t>Passive Sterbehilfe</a:t>
            </a:r>
            <a:endParaRPr lang="de-DE" sz="1600" b="0" strike="noStrike" spc="-1" dirty="0">
              <a:solidFill>
                <a:srgbClr val="000000"/>
              </a:solidFill>
              <a:latin typeface="Arial"/>
            </a:endParaRPr>
          </a:p>
          <a:p>
            <a:pPr marL="343080" indent="-342720" algn="ctr">
              <a:lnSpc>
                <a:spcPct val="100000"/>
              </a:lnSpc>
              <a:spcBef>
                <a:spcPts val="561"/>
              </a:spcBef>
              <a:buClr>
                <a:srgbClr val="000000"/>
              </a:buClr>
              <a:buFont typeface="Arial"/>
              <a:buChar char="•"/>
              <a:tabLst>
                <a:tab pos="0" algn="l"/>
              </a:tabLst>
            </a:pPr>
            <a:r>
              <a:rPr lang="de-DE" sz="1600" b="1" strike="noStrike" spc="-1" dirty="0">
                <a:solidFill>
                  <a:srgbClr val="000000"/>
                </a:solidFill>
                <a:latin typeface="Arial"/>
              </a:rPr>
              <a:t>Hilfe beim/zum Sterben</a:t>
            </a:r>
            <a:endParaRPr lang="de-DE" sz="1600" b="0" strike="noStrike" spc="-1" dirty="0">
              <a:solidFill>
                <a:srgbClr val="000000"/>
              </a:solidFill>
              <a:latin typeface="Arial"/>
            </a:endParaRPr>
          </a:p>
          <a:p>
            <a:pPr marL="343080" indent="-342720" algn="ctr">
              <a:lnSpc>
                <a:spcPct val="100000"/>
              </a:lnSpc>
              <a:spcBef>
                <a:spcPts val="561"/>
              </a:spcBef>
              <a:buClr>
                <a:srgbClr val="000000"/>
              </a:buClr>
              <a:buFont typeface="Arial"/>
              <a:buChar char="•"/>
              <a:tabLst>
                <a:tab pos="0" algn="l"/>
              </a:tabLst>
            </a:pPr>
            <a:r>
              <a:rPr lang="de-DE" sz="1600" b="1" strike="noStrike" spc="-1" dirty="0">
                <a:solidFill>
                  <a:srgbClr val="000000"/>
                </a:solidFill>
                <a:latin typeface="Arial"/>
              </a:rPr>
              <a:t>Aktive Sterbehilfe</a:t>
            </a:r>
            <a:endParaRPr lang="de-DE" sz="1600" b="0" strike="noStrike" spc="-1" dirty="0">
              <a:solidFill>
                <a:srgbClr val="000000"/>
              </a:solidFill>
              <a:latin typeface="Arial"/>
            </a:endParaRPr>
          </a:p>
          <a:p>
            <a:pPr marL="343080" indent="-342720" algn="ctr">
              <a:lnSpc>
                <a:spcPct val="100000"/>
              </a:lnSpc>
              <a:spcBef>
                <a:spcPts val="561"/>
              </a:spcBef>
              <a:buClr>
                <a:srgbClr val="000000"/>
              </a:buClr>
              <a:buFont typeface="Arial"/>
              <a:buChar char="•"/>
              <a:tabLst>
                <a:tab pos="0" algn="l"/>
              </a:tabLst>
            </a:pPr>
            <a:r>
              <a:rPr lang="de-DE" sz="1600" b="1" strike="noStrike" spc="-1" dirty="0">
                <a:solidFill>
                  <a:srgbClr val="000000"/>
                </a:solidFill>
                <a:latin typeface="Arial"/>
              </a:rPr>
              <a:t>Indirekte Sterbehilfe</a:t>
            </a:r>
            <a:endParaRPr lang="de-DE" sz="1600" b="0" strike="noStrike" spc="-1" dirty="0">
              <a:solidFill>
                <a:srgbClr val="000000"/>
              </a:solidFill>
              <a:latin typeface="Arial"/>
            </a:endParaRPr>
          </a:p>
          <a:p>
            <a:pPr marL="343080" indent="-342720" algn="ctr">
              <a:lnSpc>
                <a:spcPct val="100000"/>
              </a:lnSpc>
              <a:spcBef>
                <a:spcPts val="561"/>
              </a:spcBef>
              <a:buClr>
                <a:srgbClr val="000000"/>
              </a:buClr>
              <a:buFont typeface="Arial"/>
              <a:buChar char="•"/>
              <a:tabLst>
                <a:tab pos="0" algn="l"/>
              </a:tabLst>
            </a:pPr>
            <a:r>
              <a:rPr lang="de-DE" sz="1600" b="1" strike="noStrike" spc="-1" dirty="0">
                <a:solidFill>
                  <a:srgbClr val="000000"/>
                </a:solidFill>
                <a:latin typeface="Arial"/>
              </a:rPr>
              <a:t>Lebensverlängerung/Sterbeverlängerung</a:t>
            </a:r>
            <a:endParaRPr lang="de-DE" sz="16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6000" advTm="8000"/>
    </mc:Choice>
    <mc:Fallback xmlns="" xmlns:p15="http://schemas.microsoft.com/office/powerpoint/2012/main">
      <p:transition spd="slow" advTm="8000"/>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
                                            <p:txEl>
                                              <p:pRg st="2" end="2"/>
                                            </p:txEl>
                                          </p:spTgt>
                                        </p:tgtEl>
                                        <p:attrNameLst>
                                          <p:attrName>style.visibility</p:attrName>
                                        </p:attrNameLst>
                                      </p:cBhvr>
                                      <p:to>
                                        <p:strVal val="visible"/>
                                      </p:to>
                                    </p:set>
                                    <p:anim calcmode="lin" valueType="num">
                                      <p:cBhvr additive="repl">
                                        <p:cTn id="7" dur="500" fill="hold"/>
                                        <p:tgtEl>
                                          <p:spTgt spid="117">
                                            <p:txEl>
                                              <p:pRg st="2" end="2"/>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
                                            <p:txEl>
                                              <p:pRg st="3" end="3"/>
                                            </p:txEl>
                                          </p:spTgt>
                                        </p:tgtEl>
                                        <p:attrNameLst>
                                          <p:attrName>style.visibility</p:attrName>
                                        </p:attrNameLst>
                                      </p:cBhvr>
                                      <p:to>
                                        <p:strVal val="visible"/>
                                      </p:to>
                                    </p:set>
                                    <p:anim calcmode="lin" valueType="num">
                                      <p:cBhvr additive="repl">
                                        <p:cTn id="13" dur="500" fill="hold"/>
                                        <p:tgtEl>
                                          <p:spTgt spid="117">
                                            <p:txEl>
                                              <p:pRg st="3" end="3"/>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7">
                                            <p:txEl>
                                              <p:pRg st="4" end="4"/>
                                            </p:txEl>
                                          </p:spTgt>
                                        </p:tgtEl>
                                        <p:attrNameLst>
                                          <p:attrName>style.visibility</p:attrName>
                                        </p:attrNameLst>
                                      </p:cBhvr>
                                      <p:to>
                                        <p:strVal val="visible"/>
                                      </p:to>
                                    </p:set>
                                    <p:anim calcmode="lin" valueType="num">
                                      <p:cBhvr additive="repl">
                                        <p:cTn id="19" dur="500" fill="hold"/>
                                        <p:tgtEl>
                                          <p:spTgt spid="117">
                                            <p:txEl>
                                              <p:pRg st="4" end="4"/>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1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2"/>
          <p:cNvSpPr txBox="1"/>
          <p:nvPr/>
        </p:nvSpPr>
        <p:spPr>
          <a:xfrm>
            <a:off x="0" y="760860"/>
            <a:ext cx="8200080" cy="583560"/>
          </a:xfrm>
          <a:prstGeom prst="rect">
            <a:avLst/>
          </a:prstGeom>
          <a:noFill/>
          <a:ln w="9360">
            <a:noFill/>
          </a:ln>
        </p:spPr>
        <p:txBody>
          <a:bodyPr>
            <a:noAutofit/>
          </a:bodyPr>
          <a:lstStyle/>
          <a:p>
            <a:pPr algn="ctr">
              <a:lnSpc>
                <a:spcPct val="100000"/>
              </a:lnSpc>
            </a:pPr>
            <a:br>
              <a:rPr dirty="0"/>
            </a:br>
            <a:endParaRPr lang="de-DE" dirty="0"/>
          </a:p>
          <a:p>
            <a:pPr algn="ctr">
              <a:lnSpc>
                <a:spcPct val="100000"/>
              </a:lnSpc>
            </a:pPr>
            <a:r>
              <a:rPr lang="de-DE" sz="3600" b="1" strike="noStrike" spc="-1" dirty="0">
                <a:solidFill>
                  <a:srgbClr val="000000"/>
                </a:solidFill>
                <a:latin typeface="Arial"/>
              </a:rPr>
              <a:t>Fragen</a:t>
            </a:r>
            <a:br>
              <a:rPr dirty="0"/>
            </a:br>
            <a:br>
              <a:rPr dirty="0"/>
            </a:br>
            <a:endParaRPr lang="de-DE" dirty="0"/>
          </a:p>
          <a:p>
            <a:pPr algn="ctr">
              <a:lnSpc>
                <a:spcPct val="100000"/>
              </a:lnSpc>
            </a:pPr>
            <a:br>
              <a:rPr dirty="0"/>
            </a:br>
            <a:r>
              <a:rPr lang="de-DE" sz="1600" b="1" strike="noStrike" spc="-1" dirty="0">
                <a:solidFill>
                  <a:srgbClr val="000000"/>
                </a:solidFill>
                <a:latin typeface="Arial"/>
              </a:rPr>
              <a:t>Wann ist Sterbehilfe erlaubt?</a:t>
            </a:r>
            <a:br>
              <a:rPr dirty="0"/>
            </a:br>
            <a:br>
              <a:rPr dirty="0"/>
            </a:br>
            <a:r>
              <a:rPr lang="de-DE" sz="1600" b="1" strike="noStrike" spc="-1" dirty="0">
                <a:solidFill>
                  <a:srgbClr val="000000"/>
                </a:solidFill>
                <a:latin typeface="Arial"/>
              </a:rPr>
              <a:t>Was ist „aktive Sterbehilfe“?</a:t>
            </a:r>
            <a:br>
              <a:rPr dirty="0"/>
            </a:br>
            <a:br>
              <a:rPr dirty="0"/>
            </a:br>
            <a:r>
              <a:rPr lang="de-DE" sz="1600" b="1" strike="noStrike" spc="-1" dirty="0">
                <a:solidFill>
                  <a:srgbClr val="000000"/>
                </a:solidFill>
                <a:latin typeface="Arial"/>
              </a:rPr>
              <a:t>  Darf ein Arzt ein Sterbehelfer sein?</a:t>
            </a:r>
            <a:br>
              <a:rPr dirty="0"/>
            </a:br>
            <a:br>
              <a:rPr dirty="0"/>
            </a:br>
            <a:br>
              <a:rPr dirty="0"/>
            </a:br>
            <a:r>
              <a:rPr lang="de-DE" sz="3600" b="1" strike="noStrike" spc="-1" dirty="0">
                <a:solidFill>
                  <a:srgbClr val="000000"/>
                </a:solidFill>
                <a:latin typeface="Arial"/>
              </a:rPr>
              <a:t> </a:t>
            </a:r>
            <a:br>
              <a:rPr dirty="0"/>
            </a:br>
            <a:br>
              <a:rPr dirty="0"/>
            </a:br>
            <a:br>
              <a:rPr dirty="0"/>
            </a:br>
            <a:br>
              <a:rPr dirty="0"/>
            </a:br>
            <a:r>
              <a:rPr lang="de-DE" sz="3600" b="1" strike="noStrike" spc="-1" dirty="0">
                <a:solidFill>
                  <a:srgbClr val="000000"/>
                </a:solidFill>
                <a:latin typeface="Arial"/>
              </a:rPr>
              <a:t>  </a:t>
            </a:r>
            <a:endParaRPr lang="de-DE" sz="36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6000" advTm="8000"/>
    </mc:Choice>
    <mc:Fallback xmlns="" xmlns:p15="http://schemas.microsoft.com/office/powerpoint/2012/main">
      <p:transition spd="slow" advTm="8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2"/>
          <p:cNvSpPr txBox="1"/>
          <p:nvPr/>
        </p:nvSpPr>
        <p:spPr>
          <a:xfrm>
            <a:off x="14400" y="743760"/>
            <a:ext cx="8200080" cy="583560"/>
          </a:xfrm>
          <a:prstGeom prst="rect">
            <a:avLst/>
          </a:prstGeom>
          <a:noFill/>
          <a:ln w="9360">
            <a:noFill/>
          </a:ln>
        </p:spPr>
        <p:txBody>
          <a:bodyPr>
            <a:noAutofit/>
          </a:bodyPr>
          <a:lstStyle/>
          <a:p>
            <a:pPr algn="ctr">
              <a:lnSpc>
                <a:spcPct val="100000"/>
              </a:lnSpc>
            </a:pPr>
            <a:r>
              <a:rPr lang="de-DE" sz="3600" b="1" strike="noStrike" spc="-1">
                <a:solidFill>
                  <a:srgbClr val="000000"/>
                </a:solidFill>
                <a:latin typeface="Arial"/>
              </a:rPr>
              <a:t>Gesetz im Zivilrecht (BGB)</a:t>
            </a:r>
            <a:br/>
            <a:r>
              <a:rPr lang="de-DE" sz="3600" b="1" strike="noStrike" spc="-1">
                <a:solidFill>
                  <a:srgbClr val="000000"/>
                </a:solidFill>
                <a:latin typeface="Arial"/>
              </a:rPr>
              <a:t>  </a:t>
            </a:r>
            <a:endParaRPr lang="de-DE" sz="3600" b="0" strike="noStrike" spc="-1">
              <a:solidFill>
                <a:srgbClr val="000000"/>
              </a:solidFill>
              <a:latin typeface="Arial"/>
            </a:endParaRPr>
          </a:p>
        </p:txBody>
      </p:sp>
      <p:sp>
        <p:nvSpPr>
          <p:cNvPr id="121" name="Rectangle 3"/>
          <p:cNvSpPr txBox="1"/>
          <p:nvPr/>
        </p:nvSpPr>
        <p:spPr>
          <a:xfrm>
            <a:off x="475920" y="1790640"/>
            <a:ext cx="8229240" cy="4026240"/>
          </a:xfrm>
          <a:prstGeom prst="rect">
            <a:avLst/>
          </a:prstGeom>
          <a:noFill/>
          <a:ln w="9360">
            <a:noFill/>
          </a:ln>
        </p:spPr>
        <p:txBody>
          <a:bodyPr>
            <a:noAutofit/>
          </a:bodyPr>
          <a:lstStyle/>
          <a:p>
            <a:pPr>
              <a:lnSpc>
                <a:spcPct val="100000"/>
              </a:lnSpc>
              <a:spcBef>
                <a:spcPts val="320"/>
              </a:spcBef>
              <a:tabLst>
                <a:tab pos="0" algn="l"/>
              </a:tabLst>
            </a:pPr>
            <a:r>
              <a:rPr lang="de-DE" sz="1600" b="0" strike="noStrike" spc="-1" dirty="0">
                <a:solidFill>
                  <a:srgbClr val="000000"/>
                </a:solidFill>
                <a:latin typeface="Arial"/>
              </a:rPr>
              <a:t>§ 1827 BGB</a:t>
            </a:r>
          </a:p>
          <a:p>
            <a:pPr>
              <a:lnSpc>
                <a:spcPct val="100000"/>
              </a:lnSpc>
              <a:spcBef>
                <a:spcPts val="320"/>
              </a:spcBef>
              <a:tabLst>
                <a:tab pos="0" algn="l"/>
              </a:tabLst>
            </a:pPr>
            <a:r>
              <a:rPr lang="de-DE" sz="1600" b="0" strike="noStrike" spc="-1" dirty="0">
                <a:solidFill>
                  <a:srgbClr val="000000"/>
                </a:solidFill>
                <a:latin typeface="Arial"/>
              </a:rPr>
              <a:t> Patientenverfügung </a:t>
            </a:r>
            <a:br>
              <a:rPr dirty="0"/>
            </a:br>
            <a:br>
              <a:rPr dirty="0"/>
            </a:br>
            <a:r>
              <a:rPr lang="de-DE" sz="1600" b="0" strike="noStrike" spc="-1" dirty="0">
                <a:solidFill>
                  <a:srgbClr val="000000"/>
                </a:solidFill>
                <a:latin typeface="Arial"/>
              </a:rPr>
              <a:t>Hat ein </a:t>
            </a:r>
            <a:r>
              <a:rPr lang="de-DE" sz="1600" b="1" strike="noStrike" spc="-1" dirty="0">
                <a:solidFill>
                  <a:srgbClr val="000000"/>
                </a:solidFill>
                <a:latin typeface="Arial"/>
              </a:rPr>
              <a:t>einwilligungsfähiger Volljähriger </a:t>
            </a:r>
            <a:r>
              <a:rPr lang="de-DE" sz="1600" b="0" strike="noStrike" spc="-1" dirty="0">
                <a:solidFill>
                  <a:srgbClr val="000000"/>
                </a:solidFill>
                <a:latin typeface="Arial"/>
              </a:rPr>
              <a:t>für den Fall seiner Einwilligungsunfähigkeit </a:t>
            </a:r>
            <a:r>
              <a:rPr lang="de-DE" sz="1600" b="1" strike="noStrike" spc="-1" dirty="0">
                <a:solidFill>
                  <a:srgbClr val="000000"/>
                </a:solidFill>
                <a:latin typeface="Arial"/>
              </a:rPr>
              <a:t>schriftlich festgelegt</a:t>
            </a:r>
            <a:r>
              <a:rPr lang="de-DE" sz="1600" b="0" strike="noStrike" spc="-1" dirty="0">
                <a:solidFill>
                  <a:srgbClr val="000000"/>
                </a:solidFill>
                <a:latin typeface="Arial"/>
              </a:rPr>
              <a:t>, ob er in bestimmte, zum Zeitpunkt der Festlegung noch nicht unmittelbar bevorstehende Untersuchungen seines Gesundheitszustands, Heilbehandlungen oder ärztliche Eingriffe einwilligt oder sie untersagt (Patientenverfügung), prüft der Betreuer, ob diese Festlegungen auf die aktuelle Lebens- und Behandlungssituation zutreffen. Ist dies der Fall, hat der Betreuer </a:t>
            </a:r>
            <a:r>
              <a:rPr lang="de-DE" sz="1600" b="1" strike="noStrike" spc="-1" dirty="0">
                <a:solidFill>
                  <a:srgbClr val="000000"/>
                </a:solidFill>
                <a:latin typeface="Arial"/>
              </a:rPr>
              <a:t>dem Willen des Betreuten Ausdruck und Geltung zu verschaffen.</a:t>
            </a:r>
            <a:r>
              <a:rPr lang="de-DE" sz="1600" b="0" strike="noStrike" spc="-1" dirty="0">
                <a:solidFill>
                  <a:srgbClr val="000000"/>
                </a:solidFill>
                <a:latin typeface="Arial"/>
              </a:rPr>
              <a:t> Eine Patientenverfügung kann jederzeit formlos widerrufen werden.</a:t>
            </a:r>
          </a:p>
          <a:p>
            <a:pPr>
              <a:lnSpc>
                <a:spcPct val="100000"/>
              </a:lnSpc>
              <a:spcBef>
                <a:spcPts val="320"/>
              </a:spcBef>
              <a:tabLst>
                <a:tab pos="0" algn="l"/>
              </a:tabLst>
            </a:pPr>
            <a:r>
              <a:rPr lang="de-DE" sz="1600" b="0" strike="noStrike" spc="-1" dirty="0">
                <a:solidFill>
                  <a:srgbClr val="000000"/>
                </a:solidFill>
                <a:latin typeface="Arial"/>
              </a:rPr>
              <a:t>Liegt </a:t>
            </a:r>
            <a:r>
              <a:rPr lang="de-DE" sz="1600" b="1" strike="noStrike" spc="-1" dirty="0">
                <a:solidFill>
                  <a:srgbClr val="000000"/>
                </a:solidFill>
                <a:latin typeface="Arial"/>
              </a:rPr>
              <a:t>keine Patientenverfügung </a:t>
            </a:r>
            <a:r>
              <a:rPr lang="de-DE" sz="1600" b="0" strike="noStrike" spc="-1" dirty="0">
                <a:solidFill>
                  <a:srgbClr val="000000"/>
                </a:solidFill>
                <a:latin typeface="Arial"/>
              </a:rPr>
              <a:t>vor oder treffen die Festlegungen einer Patientenverfügung nicht auf die aktuelle Lebens- und Behandlungssituation zu, hat der Betreuer die Behandlungswünsche oder den </a:t>
            </a:r>
            <a:r>
              <a:rPr lang="de-DE" sz="1600" b="1" strike="noStrike" spc="-1" dirty="0">
                <a:solidFill>
                  <a:srgbClr val="000000"/>
                </a:solidFill>
                <a:latin typeface="Arial"/>
              </a:rPr>
              <a:t>mutmaßlichen Willen des Betreuten </a:t>
            </a:r>
            <a:r>
              <a:rPr lang="de-DE" sz="1600" b="0" strike="noStrike" spc="-1" dirty="0">
                <a:solidFill>
                  <a:srgbClr val="000000"/>
                </a:solidFill>
                <a:latin typeface="Arial"/>
              </a:rPr>
              <a:t>festzustellen und auf dieser Grundlage zu entscheiden, ob er in eine ärztliche Maßnahme nach Absatz 1 einwilligt oder sie untersagt. Der mutmaßliche Wille ist aufgrund konkreter Anhaltspunkte zu ermitteln. </a:t>
            </a:r>
          </a:p>
        </p:txBody>
      </p:sp>
    </p:spTree>
  </p:cSld>
  <p:clrMapOvr>
    <a:masterClrMapping/>
  </p:clrMapOvr>
  <mc:AlternateContent xmlns:mc="http://schemas.openxmlformats.org/markup-compatibility/2006" xmlns:p14="http://schemas.microsoft.com/office/powerpoint/2010/main">
    <mc:Choice Requires="p14">
      <p:transition spd="slow" p14:dur="6000" advTm="8000"/>
    </mc:Choice>
    <mc:Fallback xmlns="" xmlns:p15="http://schemas.microsoft.com/office/powerpoint/2012/main">
      <p:transition spd="slow" advTm="8000"/>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anim calcmode="lin" valueType="num">
                                      <p:cBhvr additive="repl">
                                        <p:cTn id="7" dur="500" fill="hold"/>
                                        <p:tgtEl>
                                          <p:spTgt spid="121">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1">
                                            <p:txEl>
                                              <p:pRg st="1" end="1"/>
                                            </p:txEl>
                                          </p:spTgt>
                                        </p:tgtEl>
                                        <p:attrNameLst>
                                          <p:attrName>style.visibility</p:attrName>
                                        </p:attrNameLst>
                                      </p:cBhvr>
                                      <p:to>
                                        <p:strVal val="visible"/>
                                      </p:to>
                                    </p:set>
                                    <p:anim calcmode="lin" valueType="num">
                                      <p:cBhvr additive="repl">
                                        <p:cTn id="13" dur="500" fill="hold"/>
                                        <p:tgtEl>
                                          <p:spTgt spid="121">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1">
                                            <p:txEl>
                                              <p:pRg st="2" end="2"/>
                                            </p:txEl>
                                          </p:spTgt>
                                        </p:tgtEl>
                                        <p:attrNameLst>
                                          <p:attrName>style.visibility</p:attrName>
                                        </p:attrNameLst>
                                      </p:cBhvr>
                                      <p:to>
                                        <p:strVal val="visible"/>
                                      </p:to>
                                    </p:set>
                                    <p:anim calcmode="lin" valueType="num">
                                      <p:cBhvr additive="repl">
                                        <p:cTn id="19" dur="500" fill="hold"/>
                                        <p:tgtEl>
                                          <p:spTgt spid="121">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12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951</Words>
  <Application>Microsoft Office PowerPoint</Application>
  <PresentationFormat>Bildschirmpräsentation (4:3)</PresentationFormat>
  <Paragraphs>150</Paragraphs>
  <Slides>21</Slides>
  <Notes>1</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21</vt:i4>
      </vt:variant>
    </vt:vector>
  </HeadingPairs>
  <TitlesOfParts>
    <vt:vector size="27" baseType="lpstr">
      <vt:lpstr>Arial</vt:lpstr>
      <vt:lpstr>Symbol</vt:lpstr>
      <vt:lpstr>Times New Roman</vt:lpstr>
      <vt:lpstr>Wingdings</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EDVANTAGE New Marketing e.K.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
  <dc:creator>Julia Molz</dc:creator>
  <dc:description/>
  <cp:lastModifiedBy>Ulla B.</cp:lastModifiedBy>
  <cp:revision>244</cp:revision>
  <cp:lastPrinted>2018-11-05T15:10:13Z</cp:lastPrinted>
  <dcterms:created xsi:type="dcterms:W3CDTF">2011-10-19T07:15:04Z</dcterms:created>
  <dcterms:modified xsi:type="dcterms:W3CDTF">2025-03-25T16:52:31Z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Bildschirmpräsentation (4:3)</vt:lpwstr>
  </property>
  <property fmtid="{D5CDD505-2E9C-101B-9397-08002B2CF9AE}" pid="4" name="Slides">
    <vt:i4>20</vt:i4>
  </property>
</Properties>
</file>